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1"/>
  </p:sldMasterIdLst>
  <p:notesMasterIdLst>
    <p:notesMasterId r:id="rId16"/>
  </p:notesMasterIdLst>
  <p:sldIdLst>
    <p:sldId id="504" r:id="rId2"/>
    <p:sldId id="509" r:id="rId3"/>
    <p:sldId id="506" r:id="rId4"/>
    <p:sldId id="558" r:id="rId5"/>
    <p:sldId id="559" r:id="rId6"/>
    <p:sldId id="560" r:id="rId7"/>
    <p:sldId id="563" r:id="rId8"/>
    <p:sldId id="564" r:id="rId9"/>
    <p:sldId id="565" r:id="rId10"/>
    <p:sldId id="566" r:id="rId11"/>
    <p:sldId id="571" r:id="rId12"/>
    <p:sldId id="572" r:id="rId13"/>
    <p:sldId id="573" r:id="rId14"/>
    <p:sldId id="570" r:id="rId15"/>
  </p:sldIdLst>
  <p:sldSz cx="9144000" cy="5143500" type="screen16x9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mmer, Ingrid" initials="HI" lastIdx="4" clrIdx="0">
    <p:extLst>
      <p:ext uri="{19B8F6BF-5375-455C-9EA6-DF929625EA0E}">
        <p15:presenceInfo xmlns:p15="http://schemas.microsoft.com/office/powerpoint/2012/main" userId="S-1-5-21-2396471440-330916398-130435168-72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0B1D"/>
    <a:srgbClr val="003266"/>
    <a:srgbClr val="191F44"/>
    <a:srgbClr val="0A0C1D"/>
    <a:srgbClr val="1920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ittlere Formatvorlage 1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AF606853-7671-496A-8E4F-DF71F8EC918B}" styleName="Dunkle Formatvorlage 1 - Akz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unkle Formatvorlage 2 - Akzent 5/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69" autoAdjust="0"/>
    <p:restoredTop sz="85844" autoAdjust="0"/>
  </p:normalViewPr>
  <p:slideViewPr>
    <p:cSldViewPr snapToGrid="0" snapToObjects="1">
      <p:cViewPr varScale="1">
        <p:scale>
          <a:sx n="100" d="100"/>
          <a:sy n="100" d="100"/>
        </p:scale>
        <p:origin x="701" y="58"/>
      </p:cViewPr>
      <p:guideLst>
        <p:guide orient="horz" pos="157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1-26T16:15:50.200" idx="4">
    <p:pos x="10" y="10"/>
    <p:text>Piktogramm Ziele ergänzen</p:text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6A80EB-F9BD-4A1D-B993-FF32CE504BC6}" type="datetimeFigureOut">
              <a:rPr lang="de-DE" smtClean="0"/>
              <a:t>19.12.2022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B348C-4A38-408F-A51E-ACD9BA285E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180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Survey of German students by </a:t>
            </a:r>
            <a:r>
              <a:rPr lang="en-US" sz="1200" dirty="0" err="1"/>
              <a:t>Grund</a:t>
            </a:r>
            <a:r>
              <a:rPr lang="en-US" sz="1200" dirty="0"/>
              <a:t> &amp; Brock 2018: Only 8.3 % of studies were on average clearly related to sustainability. Desired were 34 %.</a:t>
            </a:r>
            <a:endParaRPr lang="de-DE" sz="1200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B348C-4A38-408F-A51E-ACD9BA285E5B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63335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B348C-4A38-408F-A51E-ACD9BA285E5B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0382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B348C-4A38-408F-A51E-ACD9BA285E5B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0420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B348C-4A38-408F-A51E-ACD9BA285E5B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2226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ADC2-00CA-4A4F-A918-1CCE6FA425F0}" type="datetimeFigureOut">
              <a:rPr lang="de-DE" smtClean="0"/>
              <a:t>19.12.2022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5A72-126D-4E8E-A2ED-A70EA3FE0C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0382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ADC2-00CA-4A4F-A918-1CCE6FA425F0}" type="datetimeFigureOut">
              <a:rPr lang="de-DE" smtClean="0"/>
              <a:t>19.12.2022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5A72-126D-4E8E-A2ED-A70EA3FE0C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670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ADC2-00CA-4A4F-A918-1CCE6FA425F0}" type="datetimeFigureOut">
              <a:rPr lang="de-DE" smtClean="0"/>
              <a:t>19.12.2022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5A72-126D-4E8E-A2ED-A70EA3FE0C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9676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ADC2-00CA-4A4F-A918-1CCE6FA425F0}" type="datetimeFigureOut">
              <a:rPr lang="de-DE" smtClean="0"/>
              <a:t>19.12.2022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5A72-126D-4E8E-A2ED-A70EA3FE0C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3227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ADC2-00CA-4A4F-A918-1CCE6FA425F0}" type="datetimeFigureOut">
              <a:rPr lang="de-DE" smtClean="0"/>
              <a:t>19.12.2022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5A72-126D-4E8E-A2ED-A70EA3FE0C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5135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ADC2-00CA-4A4F-A918-1CCE6FA425F0}" type="datetimeFigureOut">
              <a:rPr lang="de-DE" smtClean="0"/>
              <a:t>19.12.2022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5A72-126D-4E8E-A2ED-A70EA3FE0C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7470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ADC2-00CA-4A4F-A918-1CCE6FA425F0}" type="datetimeFigureOut">
              <a:rPr lang="de-DE" smtClean="0"/>
              <a:t>19.12.2022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5A72-126D-4E8E-A2ED-A70EA3FE0C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675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ADC2-00CA-4A4F-A918-1CCE6FA425F0}" type="datetimeFigureOut">
              <a:rPr lang="de-DE" smtClean="0"/>
              <a:t>19.12.2022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5A72-126D-4E8E-A2ED-A70EA3FE0C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0514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ADC2-00CA-4A4F-A918-1CCE6FA425F0}" type="datetimeFigureOut">
              <a:rPr lang="de-DE" smtClean="0"/>
              <a:t>19.12.2022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5A72-126D-4E8E-A2ED-A70EA3FE0C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7007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ADC2-00CA-4A4F-A918-1CCE6FA425F0}" type="datetimeFigureOut">
              <a:rPr lang="de-DE" smtClean="0"/>
              <a:t>19.12.2022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5A72-126D-4E8E-A2ED-A70EA3FE0C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246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ADC2-00CA-4A4F-A918-1CCE6FA425F0}" type="datetimeFigureOut">
              <a:rPr lang="de-DE" smtClean="0"/>
              <a:t>19.12.2022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35A72-126D-4E8E-A2ED-A70EA3FE0C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5494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AADC2-00CA-4A4F-A918-1CCE6FA425F0}" type="datetimeFigureOut">
              <a:rPr lang="de-DE" smtClean="0"/>
              <a:t>19.12.2022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35A72-126D-4E8E-A2ED-A70EA3FE0C1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9872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/>
          <p:cNvSpPr/>
          <p:nvPr/>
        </p:nvSpPr>
        <p:spPr>
          <a:xfrm>
            <a:off x="0" y="692179"/>
            <a:ext cx="9144000" cy="4451321"/>
          </a:xfrm>
          <a:prstGeom prst="rect">
            <a:avLst/>
          </a:prstGeom>
          <a:gradFill flip="none" rotWithShape="1">
            <a:gsLst>
              <a:gs pos="35000">
                <a:schemeClr val="accent3">
                  <a:lumMod val="5000"/>
                  <a:lumOff val="95000"/>
                </a:schemeClr>
              </a:gs>
              <a:gs pos="100000">
                <a:srgbClr val="E1E1E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de-DE" sz="1350" dirty="0">
              <a:solidFill>
                <a:prstClr val="white"/>
              </a:solidFill>
              <a:latin typeface="Arial" panose="020B0604020202020204"/>
            </a:endParaRP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260" y="179036"/>
            <a:ext cx="2397200" cy="389235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398397" y="833597"/>
            <a:ext cx="8614973" cy="4085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de-DE" sz="2400" b="1" dirty="0">
                <a:solidFill>
                  <a:schemeClr val="accent5">
                    <a:lumMod val="75000"/>
                  </a:schemeClr>
                </a:solidFill>
              </a:rPr>
              <a:t>		Der Beitrag der Geographie zur BNE</a:t>
            </a:r>
          </a:p>
          <a:p>
            <a:pPr defTabSz="685800"/>
            <a:endParaRPr lang="de-DE" sz="2550" b="1" dirty="0">
              <a:solidFill>
                <a:prstClr val="black"/>
              </a:solidFill>
              <a:latin typeface="Arial" panose="020B0604020202020204"/>
            </a:endParaRPr>
          </a:p>
          <a:p>
            <a:endParaRPr lang="de-DE" dirty="0">
              <a:solidFill>
                <a:srgbClr val="0070C0"/>
              </a:solidFill>
            </a:endParaRPr>
          </a:p>
          <a:p>
            <a:endParaRPr lang="de-DE" dirty="0">
              <a:solidFill>
                <a:srgbClr val="0070C0"/>
              </a:solidFill>
            </a:endParaRPr>
          </a:p>
          <a:p>
            <a:endParaRPr lang="de-DE" dirty="0">
              <a:solidFill>
                <a:srgbClr val="0070C0"/>
              </a:solidFill>
            </a:endParaRPr>
          </a:p>
          <a:p>
            <a:endParaRPr lang="de-DE" dirty="0">
              <a:solidFill>
                <a:srgbClr val="0070C0"/>
              </a:solidFill>
            </a:endParaRPr>
          </a:p>
          <a:p>
            <a:endParaRPr lang="de-DE" dirty="0">
              <a:solidFill>
                <a:srgbClr val="0070C0"/>
              </a:solidFill>
            </a:endParaRPr>
          </a:p>
          <a:p>
            <a:endParaRPr lang="de-DE" sz="1600" dirty="0">
              <a:solidFill>
                <a:srgbClr val="0070C0"/>
              </a:solidFill>
            </a:endParaRPr>
          </a:p>
          <a:p>
            <a:endParaRPr lang="de-DE" sz="1600" dirty="0">
              <a:solidFill>
                <a:srgbClr val="0070C0"/>
              </a:solidFill>
            </a:endParaRPr>
          </a:p>
          <a:p>
            <a:pPr algn="ctr"/>
            <a:endParaRPr lang="de-DE" sz="800" dirty="0">
              <a:solidFill>
                <a:srgbClr val="0070C0"/>
              </a:solidFill>
            </a:endParaRPr>
          </a:p>
          <a:p>
            <a:pPr algn="ctr"/>
            <a:endParaRPr lang="de-DE" sz="800" dirty="0">
              <a:solidFill>
                <a:srgbClr val="0070C0"/>
              </a:solidFill>
            </a:endParaRPr>
          </a:p>
          <a:p>
            <a:pPr algn="ctr"/>
            <a:r>
              <a:rPr lang="de-DE" dirty="0"/>
              <a:t>Prof. Dr. </a:t>
            </a:r>
            <a:r>
              <a:rPr lang="de-DE" dirty="0" smtClean="0"/>
              <a:t>Ingrid </a:t>
            </a:r>
            <a:r>
              <a:rPr lang="de-DE" dirty="0"/>
              <a:t>Hemmer</a:t>
            </a:r>
          </a:p>
          <a:p>
            <a:pPr algn="ctr"/>
            <a:r>
              <a:rPr lang="de-DE" dirty="0">
                <a:solidFill>
                  <a:srgbClr val="0070C0"/>
                </a:solidFill>
              </a:rPr>
              <a:t>Professur für Geographiedidaktik und Bildung für nachhaltige Entwicklung</a:t>
            </a:r>
          </a:p>
          <a:p>
            <a:r>
              <a:rPr lang="de-DE" sz="1600" dirty="0"/>
              <a:t>											</a:t>
            </a:r>
          </a:p>
          <a:p>
            <a:pPr algn="ctr" defTabSz="685800"/>
            <a:r>
              <a:rPr lang="de-DE" sz="2000" dirty="0">
                <a:solidFill>
                  <a:prstClr val="black"/>
                </a:solidFill>
                <a:latin typeface="Arial" panose="020B0604020202020204"/>
              </a:rPr>
              <a:t>Fachforum Schule, 27.01.2022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819691" y="1924878"/>
            <a:ext cx="77723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Alle Fotos und Abbildungen in dieser PPT sowie das Logo Education 2030</a:t>
            </a:r>
          </a:p>
          <a:p>
            <a:r>
              <a:rPr lang="de-DE" dirty="0" smtClean="0">
                <a:solidFill>
                  <a:srgbClr val="FF0000"/>
                </a:solidFill>
              </a:rPr>
              <a:t>wurden aus urheberrechtlichen Gründen gelöscht.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061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260" y="107701"/>
            <a:ext cx="2397200" cy="389235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300890" y="299886"/>
            <a:ext cx="884311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endParaRPr lang="de-DE" sz="2000" b="1" dirty="0">
              <a:solidFill>
                <a:prstClr val="black"/>
              </a:solidFill>
            </a:endParaRPr>
          </a:p>
          <a:p>
            <a:pPr defTabSz="685800"/>
            <a:endParaRPr lang="de-DE" sz="2000" b="1" dirty="0">
              <a:solidFill>
                <a:prstClr val="black"/>
              </a:solidFill>
            </a:endParaRPr>
          </a:p>
          <a:p>
            <a:pPr defTabSz="685800"/>
            <a:r>
              <a:rPr lang="de-DE" sz="2000" b="1" dirty="0">
                <a:solidFill>
                  <a:prstClr val="black"/>
                </a:solidFill>
              </a:rPr>
              <a:t>Aber: Die aktuelle Situation des Faches Geographie in der Schule ist alarmierend!</a:t>
            </a:r>
          </a:p>
          <a:p>
            <a:pPr defTabSz="685800"/>
            <a:endParaRPr lang="de-DE" sz="2000" b="1" dirty="0">
              <a:solidFill>
                <a:prstClr val="black"/>
              </a:solidFill>
            </a:endParaRPr>
          </a:p>
          <a:p>
            <a:pPr marL="342900" indent="-342900" defTabSz="685800">
              <a:buFont typeface="Arial" panose="020B0604020202020204" pitchFamily="34" charset="0"/>
              <a:buChar char="•"/>
            </a:pPr>
            <a:r>
              <a:rPr lang="de-DE" sz="2000" b="1" dirty="0">
                <a:solidFill>
                  <a:prstClr val="black"/>
                </a:solidFill>
              </a:rPr>
              <a:t> </a:t>
            </a:r>
            <a:r>
              <a:rPr lang="de-DE" dirty="0">
                <a:solidFill>
                  <a:prstClr val="black"/>
                </a:solidFill>
              </a:rPr>
              <a:t>Nebenfach mit </a:t>
            </a:r>
            <a:r>
              <a:rPr lang="de-DE" b="1" dirty="0">
                <a:solidFill>
                  <a:schemeClr val="accent1">
                    <a:lumMod val="75000"/>
                  </a:schemeClr>
                </a:solidFill>
              </a:rPr>
              <a:t>geringer</a:t>
            </a:r>
            <a:r>
              <a:rPr lang="de-DE" dirty="0">
                <a:solidFill>
                  <a:prstClr val="black"/>
                </a:solidFill>
              </a:rPr>
              <a:t> und </a:t>
            </a:r>
            <a:r>
              <a:rPr lang="de-DE" b="1" dirty="0">
                <a:solidFill>
                  <a:schemeClr val="accent1">
                    <a:lumMod val="75000"/>
                  </a:schemeClr>
                </a:solidFill>
              </a:rPr>
              <a:t>abnehmender Wochenstundenzahl</a:t>
            </a:r>
          </a:p>
          <a:p>
            <a:pPr defTabSz="685800"/>
            <a:r>
              <a:rPr lang="de-DE" dirty="0">
                <a:solidFill>
                  <a:prstClr val="black"/>
                </a:solidFill>
              </a:rPr>
              <a:t>	zwischen 4 WS und 8 WS je nach BL in der Sek. I</a:t>
            </a:r>
          </a:p>
          <a:p>
            <a:pPr defTabSz="685800"/>
            <a:endParaRPr lang="de-DE" dirty="0">
              <a:solidFill>
                <a:prstClr val="black"/>
              </a:solidFill>
            </a:endParaRPr>
          </a:p>
          <a:p>
            <a:pPr marL="342900" indent="-342900" defTabSz="685800">
              <a:buFont typeface="Arial" panose="020B0604020202020204" pitchFamily="34" charset="0"/>
              <a:buChar char="•"/>
            </a:pPr>
            <a:r>
              <a:rPr lang="de-DE" dirty="0">
                <a:solidFill>
                  <a:prstClr val="black"/>
                </a:solidFill>
              </a:rPr>
              <a:t>Aufgelöst in </a:t>
            </a:r>
            <a:r>
              <a:rPr lang="de-DE" b="1" dirty="0">
                <a:solidFill>
                  <a:schemeClr val="accent1">
                    <a:lumMod val="75000"/>
                  </a:schemeClr>
                </a:solidFill>
              </a:rPr>
              <a:t>gesellschaftswissenschaftlichen Fächerverbünden</a:t>
            </a:r>
          </a:p>
          <a:p>
            <a:pPr marL="342900" indent="-342900" defTabSz="685800">
              <a:buFont typeface="Arial" panose="020B0604020202020204" pitchFamily="34" charset="0"/>
              <a:buChar char="•"/>
            </a:pPr>
            <a:endParaRPr lang="de-DE" dirty="0">
              <a:solidFill>
                <a:prstClr val="black"/>
              </a:solidFill>
            </a:endParaRPr>
          </a:p>
          <a:p>
            <a:pPr marL="342900" indent="-342900" defTabSz="685800">
              <a:buFont typeface="Arial" panose="020B0604020202020204" pitchFamily="34" charset="0"/>
              <a:buChar char="•"/>
            </a:pPr>
            <a:r>
              <a:rPr lang="de-DE" b="1" dirty="0">
                <a:solidFill>
                  <a:schemeClr val="accent1">
                    <a:lumMod val="75000"/>
                  </a:schemeClr>
                </a:solidFill>
              </a:rPr>
              <a:t>Wahlfach mit schwacher Stellung in der Oberstufe </a:t>
            </a:r>
            <a:r>
              <a:rPr lang="de-DE" dirty="0">
                <a:solidFill>
                  <a:prstClr val="black"/>
                </a:solidFill>
              </a:rPr>
              <a:t>wegen der Pflicht- und Wahlpflichtbelegungen.</a:t>
            </a:r>
          </a:p>
          <a:p>
            <a:pPr defTabSz="685800"/>
            <a:endParaRPr lang="de-DE" b="1" dirty="0">
              <a:solidFill>
                <a:prstClr val="black"/>
              </a:solidFill>
            </a:endParaRPr>
          </a:p>
          <a:p>
            <a:pPr defTabSz="685800"/>
            <a:endParaRPr lang="de-DE" sz="2000" b="1" dirty="0">
              <a:solidFill>
                <a:prstClr val="black"/>
              </a:solidFill>
            </a:endParaRPr>
          </a:p>
          <a:p>
            <a:pPr defTabSz="685800"/>
            <a:endParaRPr lang="de-DE" sz="2000" b="1" dirty="0">
              <a:solidFill>
                <a:prstClr val="black"/>
              </a:solidFill>
            </a:endParaRPr>
          </a:p>
          <a:p>
            <a:pPr defTabSz="685800"/>
            <a:r>
              <a:rPr lang="de-DE" sz="2000" b="1" dirty="0">
                <a:solidFill>
                  <a:prstClr val="black"/>
                </a:solidFill>
              </a:rPr>
              <a:t>			</a:t>
            </a:r>
            <a:endParaRPr lang="de-DE" sz="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366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260" y="107701"/>
            <a:ext cx="2397200" cy="389235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300890" y="496936"/>
            <a:ext cx="884311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de-DE" b="1" dirty="0">
                <a:solidFill>
                  <a:prstClr val="black"/>
                </a:solidFill>
              </a:rPr>
              <a:t>Welche Folgen ergeben sich daraus für die Implementierung</a:t>
            </a:r>
          </a:p>
          <a:p>
            <a:pPr defTabSz="685800"/>
            <a:r>
              <a:rPr lang="de-DE" b="1" dirty="0">
                <a:solidFill>
                  <a:prstClr val="black"/>
                </a:solidFill>
              </a:rPr>
              <a:t>von Bildung für nachhaltige Entwicklung in der Schule?</a:t>
            </a:r>
          </a:p>
          <a:p>
            <a:pPr defTabSz="685800"/>
            <a:endParaRPr lang="de-DE" sz="1600" i="1" dirty="0">
              <a:solidFill>
                <a:prstClr val="black"/>
              </a:solidFill>
            </a:endParaRPr>
          </a:p>
          <a:p>
            <a:pPr defTabSz="685800"/>
            <a:r>
              <a:rPr lang="de-DE" sz="1600" i="1" dirty="0">
                <a:solidFill>
                  <a:prstClr val="black"/>
                </a:solidFill>
              </a:rPr>
              <a:t>„</a:t>
            </a:r>
            <a:r>
              <a:rPr lang="de-DE" sz="1600" i="1" dirty="0"/>
              <a:t>Will man </a:t>
            </a:r>
            <a:r>
              <a:rPr lang="de-DE" sz="1600" b="1" i="1" dirty="0"/>
              <a:t>Bildung für nachhaltige Entwicklung </a:t>
            </a:r>
            <a:r>
              <a:rPr lang="de-DE" sz="1600" i="1" dirty="0"/>
              <a:t>im schulischen Kontext </a:t>
            </a:r>
            <a:r>
              <a:rPr lang="de-DE" sz="1600" b="1" i="1" dirty="0">
                <a:solidFill>
                  <a:schemeClr val="accent1">
                    <a:lumMod val="75000"/>
                  </a:schemeClr>
                </a:solidFill>
              </a:rPr>
              <a:t>stärken</a:t>
            </a:r>
            <a:r>
              <a:rPr lang="de-DE" sz="1600" i="1" dirty="0"/>
              <a:t>, so kann dies insbesondere </a:t>
            </a:r>
            <a:r>
              <a:rPr lang="de-DE" sz="1600" b="1" i="1" dirty="0">
                <a:solidFill>
                  <a:schemeClr val="accent1">
                    <a:lumMod val="75000"/>
                  </a:schemeClr>
                </a:solidFill>
              </a:rPr>
              <a:t>über das Fach Geografie </a:t>
            </a:r>
            <a:r>
              <a:rPr lang="de-DE" sz="1600" i="1" dirty="0"/>
              <a:t>gelingen.“</a:t>
            </a:r>
          </a:p>
          <a:p>
            <a:pPr defTabSz="685800"/>
            <a:r>
              <a:rPr lang="de-DE" sz="1000" i="1" dirty="0">
                <a:solidFill>
                  <a:prstClr val="black"/>
                </a:solidFill>
              </a:rPr>
              <a:t>(Eine von fünf zentralen Empfehlungen; Gutachten des Aktionsrats Bildung 2021, S. 14)</a:t>
            </a:r>
          </a:p>
          <a:p>
            <a:pPr defTabSz="685800"/>
            <a:endParaRPr lang="de-DE" sz="1600" i="1" dirty="0">
              <a:solidFill>
                <a:prstClr val="black"/>
              </a:solidFill>
            </a:endParaRPr>
          </a:p>
          <a:p>
            <a:pPr defTabSz="685800"/>
            <a:r>
              <a:rPr lang="de-DE" sz="1600" i="1" dirty="0">
                <a:solidFill>
                  <a:prstClr val="black"/>
                </a:solidFill>
              </a:rPr>
              <a:t>„Das Fach Geographie an den Schulen weist in allen 16 Bundesländern im Vergleich mit anderen Fachbereichen durchgehend die </a:t>
            </a:r>
            <a:r>
              <a:rPr lang="de-DE" sz="1600" b="1" i="1" dirty="0">
                <a:solidFill>
                  <a:prstClr val="black"/>
                </a:solidFill>
              </a:rPr>
              <a:t>stärkste und thematisch vielfältigste Verankerung der Klimabildung</a:t>
            </a:r>
            <a:r>
              <a:rPr lang="de-DE" sz="1600" i="1" dirty="0">
                <a:solidFill>
                  <a:prstClr val="black"/>
                </a:solidFill>
              </a:rPr>
              <a:t> auf.…Anstelle einer Einführung eines neuen Klima-Schulfaches sollte eher eine </a:t>
            </a:r>
            <a:r>
              <a:rPr lang="de-DE" sz="1600" b="1" i="1" dirty="0">
                <a:solidFill>
                  <a:srgbClr val="0070C0"/>
                </a:solidFill>
              </a:rPr>
              <a:t>Stärkung der Geographie </a:t>
            </a:r>
            <a:r>
              <a:rPr lang="de-DE" sz="1600" i="1" dirty="0">
                <a:solidFill>
                  <a:prstClr val="black"/>
                </a:solidFill>
              </a:rPr>
              <a:t>in Betracht gezogen werden, </a:t>
            </a:r>
            <a:r>
              <a:rPr lang="de-DE" sz="1600" b="1" i="1" dirty="0">
                <a:solidFill>
                  <a:prstClr val="black"/>
                </a:solidFill>
              </a:rPr>
              <a:t>….“.</a:t>
            </a:r>
          </a:p>
          <a:p>
            <a:pPr defTabSz="685800"/>
            <a:r>
              <a:rPr lang="de-DE" sz="1000" dirty="0">
                <a:solidFill>
                  <a:prstClr val="black"/>
                </a:solidFill>
              </a:rPr>
              <a:t>(Siegmund 2021, S. 13)</a:t>
            </a:r>
          </a:p>
          <a:p>
            <a:pPr defTabSz="685800"/>
            <a:r>
              <a:rPr lang="de-DE" sz="1400" dirty="0">
                <a:solidFill>
                  <a:prstClr val="black"/>
                </a:solidFill>
              </a:rPr>
              <a:t>						</a:t>
            </a:r>
          </a:p>
          <a:p>
            <a:pPr defTabSz="685800"/>
            <a:endParaRPr lang="de-DE" sz="1600" b="1" dirty="0">
              <a:solidFill>
                <a:prstClr val="black"/>
              </a:solidFill>
            </a:endParaRPr>
          </a:p>
          <a:p>
            <a:pPr defTabSz="685800"/>
            <a:endParaRPr lang="de-DE" sz="1600" b="1" dirty="0">
              <a:solidFill>
                <a:prstClr val="black"/>
              </a:solidFill>
            </a:endParaRPr>
          </a:p>
          <a:p>
            <a:pPr defTabSz="685800"/>
            <a:r>
              <a:rPr lang="de-DE" sz="1600" b="1" dirty="0">
                <a:solidFill>
                  <a:srgbClr val="0070C0"/>
                </a:solidFill>
              </a:rPr>
              <a:t>Stärkung</a:t>
            </a:r>
            <a:r>
              <a:rPr lang="de-DE" sz="1600" b="1" dirty="0">
                <a:solidFill>
                  <a:prstClr val="black"/>
                </a:solidFill>
              </a:rPr>
              <a:t> des Schulfaches Geographie bedeutet eine Stärkung von BNE!</a:t>
            </a:r>
          </a:p>
          <a:p>
            <a:pPr defTabSz="685800"/>
            <a:r>
              <a:rPr lang="de-DE" sz="1600" b="1" dirty="0">
                <a:solidFill>
                  <a:srgbClr val="0070C0"/>
                </a:solidFill>
              </a:rPr>
              <a:t>Schwächung </a:t>
            </a:r>
            <a:r>
              <a:rPr lang="de-DE" sz="1600" b="1" dirty="0">
                <a:solidFill>
                  <a:prstClr val="black"/>
                </a:solidFill>
              </a:rPr>
              <a:t>des Schulfaches Geographie bedeutet eine Schwächung von BNE!</a:t>
            </a:r>
          </a:p>
          <a:p>
            <a:pPr defTabSz="685800"/>
            <a:endParaRPr lang="de-DE" sz="1400" b="1" dirty="0">
              <a:solidFill>
                <a:prstClr val="black"/>
              </a:solidFill>
            </a:endParaRPr>
          </a:p>
          <a:p>
            <a:pPr defTabSz="685800"/>
            <a:endParaRPr lang="de-DE" sz="2000" b="1" dirty="0">
              <a:solidFill>
                <a:prstClr val="black"/>
              </a:solidFill>
            </a:endParaRPr>
          </a:p>
          <a:p>
            <a:pPr defTabSz="685800"/>
            <a:endParaRPr lang="de-DE" sz="2000" b="1" dirty="0">
              <a:solidFill>
                <a:prstClr val="black"/>
              </a:solidFill>
            </a:endParaRPr>
          </a:p>
          <a:p>
            <a:pPr defTabSz="685800"/>
            <a:endParaRPr lang="de-DE" sz="2000" b="1" dirty="0">
              <a:solidFill>
                <a:prstClr val="black"/>
              </a:solidFill>
            </a:endParaRPr>
          </a:p>
          <a:p>
            <a:pPr defTabSz="685800"/>
            <a:r>
              <a:rPr lang="de-DE" sz="2000" b="1" dirty="0">
                <a:solidFill>
                  <a:prstClr val="black"/>
                </a:solidFill>
              </a:rPr>
              <a:t>			</a:t>
            </a:r>
            <a:endParaRPr lang="de-DE" sz="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Pfeil nach unten 1"/>
          <p:cNvSpPr/>
          <p:nvPr/>
        </p:nvSpPr>
        <p:spPr>
          <a:xfrm>
            <a:off x="4318906" y="3429000"/>
            <a:ext cx="345839" cy="4245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6878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000" b="1" dirty="0"/>
              <a:t>Bildung für nachhaltige Entwicklung ist in der Schule ein fächerübergreifendes Bildungsziel!</a:t>
            </a:r>
            <a:br>
              <a:rPr lang="de-DE" sz="2000" b="1" dirty="0"/>
            </a:br>
            <a:endParaRPr lang="de-DE" sz="20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0436" y="1369219"/>
            <a:ext cx="8923564" cy="326350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sz="1900" dirty="0">
                <a:solidFill>
                  <a:srgbClr val="0070C0"/>
                </a:solidFill>
              </a:rPr>
              <a:t>Mögliche Wege der </a:t>
            </a:r>
            <a:r>
              <a:rPr lang="de-DE" sz="1900" b="1" dirty="0">
                <a:solidFill>
                  <a:srgbClr val="0070C0"/>
                </a:solidFill>
              </a:rPr>
              <a:t>Stärkung der Geographie</a:t>
            </a:r>
            <a:r>
              <a:rPr lang="de-DE" sz="1900" dirty="0">
                <a:solidFill>
                  <a:srgbClr val="0070C0"/>
                </a:solidFill>
              </a:rPr>
              <a:t>, ohne eine Ausgrenzung oder „Entlastung“ der anderen Fächer:</a:t>
            </a:r>
          </a:p>
          <a:p>
            <a:pPr marL="0" indent="0">
              <a:buNone/>
            </a:pPr>
            <a:endParaRPr lang="de-DE" sz="1600" dirty="0"/>
          </a:p>
          <a:p>
            <a:pPr lvl="1"/>
            <a:r>
              <a:rPr lang="de-DE" sz="1700" dirty="0"/>
              <a:t>Auflösung des  schulischen Schubladensystems in den naturwissenschaftlichen und den gesellschaftswissenschaftlichen Bildungsbereich samt der entsprechenden Verbundfächer (</a:t>
            </a:r>
            <a:r>
              <a:rPr lang="de-DE" sz="1700" dirty="0" err="1"/>
              <a:t>Sek.I</a:t>
            </a:r>
            <a:r>
              <a:rPr lang="de-DE" sz="1700" dirty="0"/>
              <a:t>)</a:t>
            </a:r>
          </a:p>
          <a:p>
            <a:pPr lvl="1"/>
            <a:r>
              <a:rPr lang="de-DE" sz="1700" dirty="0"/>
              <a:t>Wahrnehmung/Anerkennung der Geographie als </a:t>
            </a:r>
            <a:r>
              <a:rPr lang="de-DE" sz="1700" dirty="0" err="1"/>
              <a:t>Leitfach</a:t>
            </a:r>
            <a:r>
              <a:rPr lang="de-DE" sz="1700" dirty="0"/>
              <a:t>/Kernfach einer BNE</a:t>
            </a:r>
          </a:p>
          <a:p>
            <a:pPr lvl="1"/>
            <a:r>
              <a:rPr lang="de-DE" sz="1700" dirty="0"/>
              <a:t>Gleichbehandlung der Sachfächer in der Oberstufe</a:t>
            </a:r>
          </a:p>
          <a:p>
            <a:pPr lvl="1"/>
            <a:r>
              <a:rPr lang="de-DE" sz="1700" dirty="0"/>
              <a:t>Stärkung der Sachfächer gegenüber den Hauptfächern</a:t>
            </a:r>
          </a:p>
          <a:p>
            <a:pPr lvl="1"/>
            <a:r>
              <a:rPr lang="de-DE" sz="1700" dirty="0"/>
              <a:t>Förderung zukunftsfähiger Kombinationen: z.B. Bilingualer Sachfachunterricht oder Sachfachinformatik</a:t>
            </a:r>
          </a:p>
          <a:p>
            <a:pPr marL="342900" lvl="1" indent="0">
              <a:buNone/>
            </a:pPr>
            <a:endParaRPr lang="de-DE" sz="1300" dirty="0"/>
          </a:p>
          <a:p>
            <a:pPr lvl="1"/>
            <a:endParaRPr lang="de-DE" sz="1300" dirty="0"/>
          </a:p>
          <a:p>
            <a:pPr marL="342900" lvl="1" indent="0">
              <a:buNone/>
            </a:pPr>
            <a:r>
              <a:rPr lang="de-DE" sz="1900" dirty="0">
                <a:solidFill>
                  <a:srgbClr val="0070C0"/>
                </a:solidFill>
              </a:rPr>
              <a:t>Diese Maßnahmen können zu einer Stärkung von BNE in der Schule beitragen!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466054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260" y="107701"/>
            <a:ext cx="2397200" cy="389235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170260" y="139273"/>
            <a:ext cx="884311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de-DE" b="1" dirty="0">
                <a:solidFill>
                  <a:prstClr val="black"/>
                </a:solidFill>
              </a:rPr>
              <a:t>Literatur</a:t>
            </a:r>
          </a:p>
          <a:p>
            <a:pPr defTabSz="685800"/>
            <a:endParaRPr lang="de-DE" sz="1600" i="1" dirty="0">
              <a:solidFill>
                <a:prstClr val="black"/>
              </a:solidFill>
            </a:endParaRPr>
          </a:p>
          <a:p>
            <a:pPr marL="439738" indent="-439738" algn="just"/>
            <a:r>
              <a:rPr lang="de-DE" sz="800" dirty="0"/>
              <a:t>Aktionsrat Bildung (2021). </a:t>
            </a:r>
            <a:r>
              <a:rPr lang="de-DE" sz="800" i="1" dirty="0"/>
              <a:t>Nachhaltigkeit im Bildungswesen – was jetzt getan werden muss. </a:t>
            </a:r>
            <a:r>
              <a:rPr lang="de-DE" sz="800" dirty="0"/>
              <a:t>Gutachten für die Vereinigung der Bayerischen Wirtschaft e.V. Münster: Waxmann. </a:t>
            </a:r>
          </a:p>
          <a:p>
            <a:pPr marL="439738" indent="-439738" algn="just"/>
            <a:r>
              <a:rPr lang="de-DE" sz="800" dirty="0" err="1"/>
              <a:t>Bagoly-Simó</a:t>
            </a:r>
            <a:r>
              <a:rPr lang="de-DE" sz="800" dirty="0"/>
              <a:t>, P. (2014): Implementierung von BNE am Ende der UN-Dekade. Eine </a:t>
            </a:r>
            <a:r>
              <a:rPr lang="de-DE" sz="800" dirty="0" smtClean="0"/>
              <a:t>internationale </a:t>
            </a:r>
            <a:r>
              <a:rPr lang="de-DE" sz="800" dirty="0"/>
              <a:t>Vergleichsstudie am Beispiel des Fachunterrichts. In: Zeitschrift für </a:t>
            </a:r>
            <a:r>
              <a:rPr lang="de-DE" sz="800" dirty="0" err="1"/>
              <a:t>Geographiedidaktik</a:t>
            </a:r>
            <a:r>
              <a:rPr lang="de-DE" sz="800" dirty="0"/>
              <a:t>. 42. Jahrgang. Heft 4. S. 221-256.</a:t>
            </a:r>
          </a:p>
          <a:p>
            <a:pPr marL="439738" indent="-439738" algn="just"/>
            <a:r>
              <a:rPr lang="de-DE" sz="800" dirty="0"/>
              <a:t>Bagoly-Simó, P. &amp; I. Hemmer (2017): Bildung für nachhaltige Entwicklung in den Sekundarschulen –Ziele, Einblicke in die Realität, Perspektiven. </a:t>
            </a:r>
            <a:r>
              <a:rPr lang="de-DE" sz="800" dirty="0" smtClean="0"/>
              <a:t>https</a:t>
            </a:r>
            <a:r>
              <a:rPr lang="de-DE" sz="800" dirty="0"/>
              <a:t>://edoc.ku.de/id/eprint/25373/</a:t>
            </a:r>
          </a:p>
          <a:p>
            <a:pPr marL="439738" indent="-439738" algn="just"/>
            <a:r>
              <a:rPr lang="de-DE" sz="800" dirty="0" smtClean="0"/>
              <a:t>Bagoly-Simó</a:t>
            </a:r>
            <a:r>
              <a:rPr lang="de-DE" sz="800" dirty="0"/>
              <a:t>, P. (2021):</a:t>
            </a:r>
            <a:r>
              <a:rPr lang="en-US" sz="800" dirty="0"/>
              <a:t> Are We Sustainable Yet? Results of a Longitudinal Curriculum Study by Means of Topic-Based Indicators. ZGD. 49(3), 130–148.</a:t>
            </a:r>
            <a:r>
              <a:rPr lang="de-DE" sz="800" dirty="0" smtClean="0"/>
              <a:t>.</a:t>
            </a:r>
          </a:p>
          <a:p>
            <a:pPr marL="439738" indent="-439738" algn="just"/>
            <a:r>
              <a:rPr lang="en-US" sz="800" dirty="0" smtClean="0"/>
              <a:t>Borg</a:t>
            </a:r>
            <a:r>
              <a:rPr lang="en-US" sz="800" dirty="0"/>
              <a:t>, C., </a:t>
            </a:r>
            <a:r>
              <a:rPr lang="en-US" sz="800" dirty="0" err="1"/>
              <a:t>Gericke</a:t>
            </a:r>
            <a:r>
              <a:rPr lang="en-US" sz="800" dirty="0"/>
              <a:t>, N., </a:t>
            </a:r>
            <a:r>
              <a:rPr lang="en-US" sz="800" dirty="0" err="1"/>
              <a:t>Höglund</a:t>
            </a:r>
            <a:r>
              <a:rPr lang="en-US" sz="800" dirty="0"/>
              <a:t>, H.-O. &amp; Bergman, E. (2014): Subject- and experience-bound </a:t>
            </a:r>
            <a:r>
              <a:rPr lang="en-US" sz="800" dirty="0" err="1"/>
              <a:t>diffe-rences</a:t>
            </a:r>
            <a:r>
              <a:rPr lang="en-US" sz="800" dirty="0"/>
              <a:t> in teachers’ conceptual understanding of sustainable development. Environmental </a:t>
            </a:r>
            <a:r>
              <a:rPr lang="en-US" sz="800" dirty="0" err="1"/>
              <a:t>Educati</a:t>
            </a:r>
            <a:r>
              <a:rPr lang="en-US" sz="800" dirty="0"/>
              <a:t>-on Research, 20(4), 526–551</a:t>
            </a:r>
            <a:endParaRPr lang="de-DE" sz="800" dirty="0" smtClean="0"/>
          </a:p>
          <a:p>
            <a:pPr marL="439738" indent="-439738" algn="just"/>
            <a:r>
              <a:rPr lang="de-DE" sz="800" dirty="0"/>
              <a:t>Brock, A.(2017). Verankerung von BNE in der Schule. Executive Summary. Wissenschaftliche </a:t>
            </a:r>
            <a:r>
              <a:rPr lang="de-DE" sz="800" dirty="0" err="1"/>
              <a:t>Bera-tung</a:t>
            </a:r>
            <a:r>
              <a:rPr lang="de-DE" sz="800" dirty="0"/>
              <a:t> Weltaktionsprogramm BNE.</a:t>
            </a:r>
          </a:p>
          <a:p>
            <a:pPr marL="439738" indent="-439738" algn="just"/>
            <a:r>
              <a:rPr lang="de-DE" sz="800" dirty="0"/>
              <a:t>https://www.bne-portal.de/files/ES_Schule.pdf</a:t>
            </a:r>
          </a:p>
          <a:p>
            <a:pPr marL="439738" indent="-439738" algn="just"/>
            <a:r>
              <a:rPr lang="de-DE" sz="800" dirty="0" smtClean="0"/>
              <a:t>Brock</a:t>
            </a:r>
            <a:r>
              <a:rPr lang="de-DE" sz="800" dirty="0"/>
              <a:t>, A. (2018). Verankerung von Bildung für nachhaltige Entwicklung im Bildungsbereich Schule. In Brock, A., de Haan, G., </a:t>
            </a:r>
            <a:r>
              <a:rPr lang="de-DE" sz="800" dirty="0" err="1"/>
              <a:t>Etzkorn</a:t>
            </a:r>
            <a:r>
              <a:rPr lang="de-DE" sz="800" dirty="0"/>
              <a:t>, N., &amp; Singer-Brodowski, Mandy (</a:t>
            </a:r>
            <a:r>
              <a:rPr lang="de-DE" sz="800" dirty="0" err="1"/>
              <a:t>Hg</a:t>
            </a:r>
            <a:r>
              <a:rPr lang="de-DE" sz="800" dirty="0"/>
              <a:t>.)</a:t>
            </a:r>
            <a:r>
              <a:rPr lang="de-DE" sz="800" i="1" dirty="0"/>
              <a:t>, Wegmarken zur Transformation. Nationales Monitoring von Bildung für nachhaltige Entwicklung in Deutschland. </a:t>
            </a:r>
            <a:r>
              <a:rPr lang="de-DE" sz="800" dirty="0"/>
              <a:t>Opladen: Verlag </a:t>
            </a:r>
            <a:r>
              <a:rPr lang="de-DE" sz="800" dirty="0" err="1"/>
              <a:t>Barabra</a:t>
            </a:r>
            <a:r>
              <a:rPr lang="de-DE" sz="800" dirty="0"/>
              <a:t> </a:t>
            </a:r>
            <a:r>
              <a:rPr lang="de-DE" sz="800" dirty="0" err="1"/>
              <a:t>Budrich</a:t>
            </a:r>
            <a:r>
              <a:rPr lang="de-DE" sz="800" dirty="0" smtClean="0"/>
              <a:t>.</a:t>
            </a:r>
          </a:p>
          <a:p>
            <a:pPr marL="439738" indent="-439738" algn="just"/>
            <a:r>
              <a:rPr lang="de-DE" sz="800" dirty="0" err="1"/>
              <a:t>Buddeberg</a:t>
            </a:r>
            <a:r>
              <a:rPr lang="de-DE" sz="800" dirty="0"/>
              <a:t>, M. (2014): Zur Implementation des Konzepts Bildung für nachhaltige Entwicklung. Eine Studie an weiterführenden Schulen in Nordrhein-Westfalen. Empirische Erziehungswissenschaften 54. Münster, New York.</a:t>
            </a:r>
          </a:p>
          <a:p>
            <a:pPr marL="439738" indent="-439738" algn="just"/>
            <a:r>
              <a:rPr lang="de-DE" sz="800" dirty="0" err="1"/>
              <a:t>DGfG</a:t>
            </a:r>
            <a:r>
              <a:rPr lang="de-DE" sz="800" dirty="0"/>
              <a:t> - Deutsche Gesellschaft für Geographie (</a:t>
            </a:r>
            <a:r>
              <a:rPr lang="de-DE" sz="800" dirty="0" err="1"/>
              <a:t>Hg</a:t>
            </a:r>
            <a:r>
              <a:rPr lang="de-DE" sz="800" dirty="0"/>
              <a:t>.) (2020). </a:t>
            </a:r>
            <a:r>
              <a:rPr lang="de-DE" sz="800" i="1" dirty="0"/>
              <a:t>Bildungsstandards im Fach Geographie für den mittleren Schulabschluss. Mit Aufgabenbeispielen.</a:t>
            </a:r>
            <a:r>
              <a:rPr lang="de-DE" sz="800" dirty="0"/>
              <a:t> Bonn: </a:t>
            </a:r>
            <a:r>
              <a:rPr lang="de-DE" sz="800" dirty="0" err="1"/>
              <a:t>DGfG</a:t>
            </a:r>
            <a:r>
              <a:rPr lang="de-DE" sz="800" dirty="0"/>
              <a:t>.</a:t>
            </a:r>
          </a:p>
          <a:p>
            <a:pPr marL="439738" indent="-439738" algn="just"/>
            <a:r>
              <a:rPr lang="de-DE" sz="800" dirty="0"/>
              <a:t>Haan, G. de (2008</a:t>
            </a:r>
            <a:r>
              <a:rPr lang="de-DE" sz="800" dirty="0" smtClean="0"/>
              <a:t>): </a:t>
            </a:r>
            <a:r>
              <a:rPr lang="de-DE" sz="800" dirty="0"/>
              <a:t>Gestaltungskompetenz als Kompetenzkonzept für Bildung für </a:t>
            </a:r>
            <a:r>
              <a:rPr lang="de-DE" sz="800" dirty="0" smtClean="0"/>
              <a:t>nachhaltige Entwicklung. In</a:t>
            </a:r>
            <a:r>
              <a:rPr lang="de-DE" sz="800" dirty="0"/>
              <a:t>: Bormann, I., de Haan, G. (Hrsg.): Kompetenzen der Bildung für nachhaltige </a:t>
            </a:r>
            <a:r>
              <a:rPr lang="de-DE" sz="800" dirty="0" smtClean="0"/>
              <a:t>Entwicklung. Wiesbaden: VS Verlag.  </a:t>
            </a:r>
            <a:r>
              <a:rPr lang="de-DE" sz="800" dirty="0"/>
              <a:t>S. 23–44</a:t>
            </a:r>
            <a:endParaRPr lang="de-DE" sz="800" dirty="0" smtClean="0"/>
          </a:p>
          <a:p>
            <a:pPr marL="439738" indent="-439738" algn="just"/>
            <a:r>
              <a:rPr lang="de-DE" sz="800" dirty="0"/>
              <a:t>Holst &amp; Brock (2020): Bildung für nachhaltige Entwicklung (BNE) in der Schule. Strukturelle </a:t>
            </a:r>
            <a:r>
              <a:rPr lang="de-DE" sz="800" dirty="0" smtClean="0"/>
              <a:t>Verankerung </a:t>
            </a:r>
            <a:r>
              <a:rPr lang="de-DE" sz="800" dirty="0"/>
              <a:t>in Schulgesetzen, Lehrplänen und der Lehrerbildung. Kurzbericht zu Beginn des UNESCO BNE-Programms „ESD </a:t>
            </a:r>
            <a:r>
              <a:rPr lang="de-DE" sz="800" dirty="0" err="1"/>
              <a:t>for</a:t>
            </a:r>
            <a:r>
              <a:rPr lang="de-DE" sz="800" dirty="0"/>
              <a:t> 2030“. Executive Summary.</a:t>
            </a:r>
          </a:p>
          <a:p>
            <a:pPr marL="439738" indent="-439738" algn="just"/>
            <a:r>
              <a:rPr lang="de-DE" sz="800" dirty="0" smtClean="0"/>
              <a:t>	https</a:t>
            </a:r>
            <a:r>
              <a:rPr lang="de-DE" sz="800" dirty="0"/>
              <a:t>://www.einewelt-lsa.de/wp-content/uploads/2020/10/Bildung-fuer-nachhaltige-Entwicklung-BNE-in-Schulen_Strukturelle-Verankerung_Holst-und-Brock_2020.pdf</a:t>
            </a:r>
          </a:p>
          <a:p>
            <a:pPr marL="439738" indent="-439738" algn="just"/>
            <a:r>
              <a:rPr lang="de-DE" sz="800" dirty="0" smtClean="0"/>
              <a:t>Hellberg-Rode</a:t>
            </a:r>
            <a:r>
              <a:rPr lang="de-DE" sz="800" dirty="0"/>
              <a:t>, G.; Hemmer, M.; Schrüfer, G. (2014): Brauchen Lehrkräfte für die Umsetzung von Bildung für Nachhaltige Entwicklung (BNE) spezifische professionelle Handlungskompetenzen? Theoretische Grundlagen, Forschungsdesign und erste Ergebnisse. In: Zeitschrift für </a:t>
            </a:r>
            <a:r>
              <a:rPr lang="de-DE" sz="800" dirty="0" smtClean="0"/>
              <a:t>Geographiedidaktik </a:t>
            </a:r>
            <a:r>
              <a:rPr lang="de-DE" sz="800" dirty="0"/>
              <a:t>– Journal </a:t>
            </a:r>
            <a:r>
              <a:rPr lang="de-DE" sz="800" dirty="0" err="1"/>
              <a:t>of</a:t>
            </a:r>
            <a:r>
              <a:rPr lang="de-DE" sz="800" dirty="0"/>
              <a:t> </a:t>
            </a:r>
            <a:r>
              <a:rPr lang="de-DE" sz="800" dirty="0" err="1"/>
              <a:t>Geography</a:t>
            </a:r>
            <a:r>
              <a:rPr lang="de-DE" sz="800" dirty="0"/>
              <a:t> Education (4), 42. Jg., S. 257–281</a:t>
            </a:r>
            <a:r>
              <a:rPr lang="de-DE" sz="800" dirty="0" smtClean="0"/>
              <a:t>.</a:t>
            </a:r>
          </a:p>
          <a:p>
            <a:pPr marL="439738" indent="-439738" algn="just"/>
            <a:r>
              <a:rPr lang="de-DE" sz="800" dirty="0" smtClean="0"/>
              <a:t>Nationale Plattform BNE (Hrsg. 2017). Nationaler Aktionsplan Bildung für nachhaltige Entwicklung. Berlin.</a:t>
            </a:r>
            <a:endParaRPr lang="de-DE" sz="800" dirty="0"/>
          </a:p>
          <a:p>
            <a:pPr marL="439738" indent="-439738" algn="just"/>
            <a:r>
              <a:rPr lang="de-DE" sz="800" dirty="0" smtClean="0"/>
              <a:t>Rieß</a:t>
            </a:r>
            <a:r>
              <a:rPr lang="de-DE" sz="800" dirty="0"/>
              <a:t>, W. / </a:t>
            </a:r>
            <a:r>
              <a:rPr lang="de-DE" sz="800" dirty="0" err="1"/>
              <a:t>Mischo</a:t>
            </a:r>
            <a:r>
              <a:rPr lang="de-DE" sz="800" dirty="0"/>
              <a:t>, C. / </a:t>
            </a:r>
            <a:r>
              <a:rPr lang="de-DE" sz="800" dirty="0" err="1"/>
              <a:t>Reinbolz</a:t>
            </a:r>
            <a:r>
              <a:rPr lang="de-DE" sz="800" dirty="0"/>
              <a:t>, A. / Richter, K. / Dobler, C. (2007): Evaluationsbericht Bildung für nachhaltige Entwicklung an weiterführenden Schulen in </a:t>
            </a:r>
            <a:r>
              <a:rPr lang="de-DE" sz="800" dirty="0" err="1"/>
              <a:t>Baden-Württemberg</a:t>
            </a:r>
            <a:r>
              <a:rPr lang="de-DE" sz="800" dirty="0"/>
              <a:t>. Maßnahme Lfd. 15 im Aktionsplan Baden-Württemberg</a:t>
            </a:r>
          </a:p>
          <a:p>
            <a:pPr marL="439738" indent="-439738" algn="just"/>
            <a:r>
              <a:rPr lang="de-DE" sz="800" dirty="0"/>
              <a:t>Siegmund, A. &amp; Siegmund, A. (2021). </a:t>
            </a:r>
            <a:r>
              <a:rPr lang="de-DE" sz="800" i="1" dirty="0"/>
              <a:t>Analyse zur Verankerung von Klimabildung in den formalen Lehrvorgaben für Schulen und Bildungseinrichtungen in Deutschland. </a:t>
            </a:r>
            <a:r>
              <a:rPr lang="de-DE" sz="800" dirty="0"/>
              <a:t>Erstellt von der SIEGMUND Space &amp; Education gGmbH und der Research Group </a:t>
            </a:r>
            <a:r>
              <a:rPr lang="de-DE" sz="800" dirty="0" err="1"/>
              <a:t>for</a:t>
            </a:r>
            <a:r>
              <a:rPr lang="de-DE" sz="800" dirty="0"/>
              <a:t> Earth Observation (´</a:t>
            </a:r>
            <a:r>
              <a:rPr lang="de-DE" sz="800" dirty="0" err="1"/>
              <a:t>geo</a:t>
            </a:r>
            <a:r>
              <a:rPr lang="de-DE" sz="800" dirty="0"/>
              <a:t>) an der PH Heidelberg im Auftrag des Bundesministeriums für Umwelt, Naturschutz und nukleare Sicherheit. Heidelberg: SIEGMUND Space &amp; Education.</a:t>
            </a:r>
          </a:p>
          <a:p>
            <a:pPr marL="439738" indent="-439738" algn="just"/>
            <a:r>
              <a:rPr lang="de-DE" sz="800" dirty="0" err="1"/>
              <a:t>Waltner</a:t>
            </a:r>
            <a:r>
              <a:rPr lang="de-DE" sz="800" dirty="0"/>
              <a:t>, E.-M., Rieß, W., </a:t>
            </a:r>
            <a:r>
              <a:rPr lang="de-DE" sz="800" dirty="0" err="1"/>
              <a:t>Mischo</a:t>
            </a:r>
            <a:r>
              <a:rPr lang="de-DE" sz="800" dirty="0"/>
              <a:t>, C., </a:t>
            </a:r>
            <a:r>
              <a:rPr lang="de-DE" sz="800" dirty="0" err="1"/>
              <a:t>Hörsch</a:t>
            </a:r>
            <a:r>
              <a:rPr lang="de-DE" sz="800" dirty="0"/>
              <a:t>, C. &amp; </a:t>
            </a:r>
            <a:r>
              <a:rPr lang="de-DE" sz="800" dirty="0" err="1"/>
              <a:t>Scharenberg</a:t>
            </a:r>
            <a:r>
              <a:rPr lang="de-DE" sz="800" dirty="0"/>
              <a:t>, K. (2021). </a:t>
            </a:r>
            <a:r>
              <a:rPr lang="de-DE" sz="800" i="1" dirty="0"/>
              <a:t>Bildung für nachhaltige Entwicklung. Umsetzung eines neuen Leitprinzips und seinen Effekte auf Schüler/  -innenseite. </a:t>
            </a:r>
            <a:r>
              <a:rPr lang="de-DE" sz="800" dirty="0"/>
              <a:t>Abschlussbericht. Freiburg: PH Freiburg. </a:t>
            </a:r>
          </a:p>
          <a:p>
            <a:pPr marL="439738" indent="-439738" algn="just"/>
            <a:endParaRPr lang="de-DE" sz="1100" dirty="0"/>
          </a:p>
          <a:p>
            <a:pPr marL="439738" indent="-439738" algn="just"/>
            <a:endParaRPr lang="de-DE" sz="1100" dirty="0"/>
          </a:p>
          <a:p>
            <a:pPr defTabSz="685800"/>
            <a:endParaRPr lang="de-DE" sz="2000" b="1" dirty="0">
              <a:solidFill>
                <a:prstClr val="black"/>
              </a:solidFill>
            </a:endParaRPr>
          </a:p>
          <a:p>
            <a:pPr defTabSz="685800"/>
            <a:endParaRPr lang="de-DE" sz="2000" b="1" dirty="0">
              <a:solidFill>
                <a:prstClr val="black"/>
              </a:solidFill>
            </a:endParaRPr>
          </a:p>
          <a:p>
            <a:pPr defTabSz="685800"/>
            <a:endParaRPr lang="de-DE" sz="2000" b="1" dirty="0">
              <a:solidFill>
                <a:prstClr val="black"/>
              </a:solidFill>
            </a:endParaRPr>
          </a:p>
          <a:p>
            <a:pPr defTabSz="685800"/>
            <a:r>
              <a:rPr lang="de-DE" sz="2000" b="1" dirty="0">
                <a:solidFill>
                  <a:prstClr val="black"/>
                </a:solidFill>
              </a:rPr>
              <a:t>			</a:t>
            </a:r>
            <a:endParaRPr lang="de-DE" sz="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497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89" y="106908"/>
            <a:ext cx="2395936" cy="390178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2220686" y="1551214"/>
            <a:ext cx="47670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Herzlichen Dank für Ihre Aufmerksamkeit!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		</a:t>
            </a:r>
            <a:r>
              <a:rPr lang="de-DE" smtClean="0"/>
              <a:t>ingrid.hemmer(</a:t>
            </a:r>
            <a:r>
              <a:rPr lang="de-DE" dirty="0" err="1" smtClean="0"/>
              <a:t>ed</a:t>
            </a:r>
            <a:r>
              <a:rPr lang="de-DE" dirty="0" smtClean="0"/>
              <a:t>) ku.de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84700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/>
          <p:cNvSpPr/>
          <p:nvPr/>
        </p:nvSpPr>
        <p:spPr>
          <a:xfrm>
            <a:off x="0" y="728600"/>
            <a:ext cx="9144000" cy="4451321"/>
          </a:xfrm>
          <a:prstGeom prst="rect">
            <a:avLst/>
          </a:prstGeom>
          <a:gradFill flip="none" rotWithShape="1">
            <a:gsLst>
              <a:gs pos="35000">
                <a:schemeClr val="accent3">
                  <a:lumMod val="5000"/>
                  <a:lumOff val="95000"/>
                </a:schemeClr>
              </a:gs>
              <a:gs pos="100000">
                <a:srgbClr val="E1E1E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de-DE" sz="1350" dirty="0">
              <a:solidFill>
                <a:prstClr val="white"/>
              </a:solidFill>
              <a:latin typeface="Arial" panose="020B0604020202020204"/>
            </a:endParaRP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260" y="179036"/>
            <a:ext cx="2397200" cy="389235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170260" y="291763"/>
            <a:ext cx="8843110" cy="6881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endParaRPr lang="de-DE" sz="2000" b="1" dirty="0">
              <a:solidFill>
                <a:prstClr val="black"/>
              </a:solidFill>
            </a:endParaRPr>
          </a:p>
          <a:p>
            <a:pPr defTabSz="685800"/>
            <a:r>
              <a:rPr lang="de-DE" sz="2000" b="1" dirty="0">
                <a:solidFill>
                  <a:prstClr val="black"/>
                </a:solidFill>
              </a:rPr>
              <a:t>Bildung für nachhaltige Entwicklung ist in der Schule ein fächerübergreifendes Bildungsziel!</a:t>
            </a:r>
          </a:p>
          <a:p>
            <a:pPr defTabSz="685800"/>
            <a:endParaRPr lang="de-DE" sz="2000" b="1" dirty="0">
              <a:solidFill>
                <a:prstClr val="black"/>
              </a:solidFill>
            </a:endParaRPr>
          </a:p>
          <a:p>
            <a:pPr defTabSz="685800"/>
            <a:r>
              <a:rPr lang="de-DE" sz="1600" dirty="0">
                <a:solidFill>
                  <a:prstClr val="black"/>
                </a:solidFill>
              </a:rPr>
              <a:t>Aber die vorliegenden </a:t>
            </a:r>
            <a:r>
              <a:rPr lang="de-DE" sz="1600" b="1" dirty="0">
                <a:solidFill>
                  <a:prstClr val="black"/>
                </a:solidFill>
              </a:rPr>
              <a:t>empirischen Studien </a:t>
            </a:r>
            <a:r>
              <a:rPr lang="de-DE" sz="1600" dirty="0">
                <a:solidFill>
                  <a:prstClr val="black"/>
                </a:solidFill>
              </a:rPr>
              <a:t>zeigen, dass </a:t>
            </a:r>
            <a:r>
              <a:rPr lang="de-DE" sz="1600" b="1" dirty="0">
                <a:solidFill>
                  <a:prstClr val="black"/>
                </a:solidFill>
              </a:rPr>
              <a:t>BNE nicht in allen Fächern gleichermaßen </a:t>
            </a:r>
            <a:r>
              <a:rPr lang="de-DE" sz="1600" dirty="0">
                <a:solidFill>
                  <a:prstClr val="black"/>
                </a:solidFill>
              </a:rPr>
              <a:t>verankert ist.</a:t>
            </a:r>
          </a:p>
          <a:p>
            <a:pPr defTabSz="685800"/>
            <a:endParaRPr lang="de-DE" sz="1600" dirty="0">
              <a:solidFill>
                <a:prstClr val="black"/>
              </a:solidFill>
            </a:endParaRPr>
          </a:p>
          <a:p>
            <a:pPr defTabSz="685800"/>
            <a:r>
              <a:rPr lang="de-DE" sz="1600" dirty="0">
                <a:solidFill>
                  <a:prstClr val="black"/>
                </a:solidFill>
              </a:rPr>
              <a:t>Bildungsstandards/EPAs </a:t>
            </a:r>
          </a:p>
          <a:p>
            <a:pPr defTabSz="685800"/>
            <a:r>
              <a:rPr lang="de-DE" sz="800" i="1" dirty="0">
                <a:solidFill>
                  <a:prstClr val="black"/>
                </a:solidFill>
              </a:rPr>
              <a:t>(</a:t>
            </a:r>
            <a:r>
              <a:rPr lang="de-DE" sz="800" i="1" dirty="0">
                <a:solidFill>
                  <a:prstClr val="black"/>
                </a:solidFill>
                <a:highlight>
                  <a:srgbClr val="FFFF00"/>
                </a:highlight>
              </a:rPr>
              <a:t>Bagoly-Simó &amp; Hemmer 2017</a:t>
            </a:r>
            <a:r>
              <a:rPr lang="de-DE" sz="800" i="1" dirty="0">
                <a:solidFill>
                  <a:prstClr val="black"/>
                </a:solidFill>
              </a:rPr>
              <a:t>; </a:t>
            </a:r>
            <a:r>
              <a:rPr lang="de-DE" sz="800" i="1" dirty="0">
                <a:solidFill>
                  <a:prstClr val="black"/>
                </a:solidFill>
                <a:highlight>
                  <a:srgbClr val="FFFF00"/>
                </a:highlight>
              </a:rPr>
              <a:t>Brock  2017</a:t>
            </a:r>
            <a:r>
              <a:rPr lang="de-DE" sz="800" i="1" dirty="0">
                <a:solidFill>
                  <a:prstClr val="black"/>
                </a:solidFill>
              </a:rPr>
              <a:t>, 2018, </a:t>
            </a:r>
            <a:r>
              <a:rPr lang="de-DE" sz="800" i="1" dirty="0">
                <a:solidFill>
                  <a:prstClr val="black"/>
                </a:solidFill>
                <a:highlight>
                  <a:srgbClr val="FFFF00"/>
                </a:highlight>
              </a:rPr>
              <a:t>Holst &amp; Brock 2020</a:t>
            </a:r>
            <a:r>
              <a:rPr lang="de-DE" sz="800" i="1" dirty="0">
                <a:solidFill>
                  <a:prstClr val="black"/>
                </a:solidFill>
              </a:rPr>
              <a:t>)</a:t>
            </a:r>
          </a:p>
          <a:p>
            <a:pPr defTabSz="685800">
              <a:lnSpc>
                <a:spcPts val="1920"/>
              </a:lnSpc>
            </a:pPr>
            <a:endParaRPr lang="de-DE" sz="1600" dirty="0">
              <a:solidFill>
                <a:prstClr val="black"/>
              </a:solidFill>
            </a:endParaRPr>
          </a:p>
          <a:p>
            <a:pPr defTabSz="685800"/>
            <a:r>
              <a:rPr lang="de-DE" sz="1600" dirty="0">
                <a:solidFill>
                  <a:prstClr val="black"/>
                </a:solidFill>
              </a:rPr>
              <a:t>Lehrpläne</a:t>
            </a:r>
          </a:p>
          <a:p>
            <a:pPr defTabSz="685800"/>
            <a:r>
              <a:rPr lang="de-DE" sz="800" dirty="0">
                <a:solidFill>
                  <a:prstClr val="black"/>
                </a:solidFill>
              </a:rPr>
              <a:t>(z.B. Bagoly-Simó 2014, </a:t>
            </a:r>
            <a:r>
              <a:rPr lang="de-DE" sz="800" dirty="0" err="1">
                <a:solidFill>
                  <a:prstClr val="black"/>
                </a:solidFill>
                <a:highlight>
                  <a:srgbClr val="FFFF00"/>
                </a:highlight>
              </a:rPr>
              <a:t>Buddeberg</a:t>
            </a:r>
            <a:r>
              <a:rPr lang="de-DE" sz="800" dirty="0">
                <a:solidFill>
                  <a:prstClr val="black"/>
                </a:solidFill>
                <a:highlight>
                  <a:srgbClr val="FFFF00"/>
                </a:highlight>
              </a:rPr>
              <a:t> 2014, </a:t>
            </a:r>
            <a:r>
              <a:rPr lang="de-DE" sz="800" dirty="0">
                <a:solidFill>
                  <a:prstClr val="black"/>
                </a:solidFill>
              </a:rPr>
              <a:t>Brock 2017, Bagoly-Simó 2021, Siegmund 2021)</a:t>
            </a:r>
          </a:p>
          <a:p>
            <a:pPr defTabSz="685800">
              <a:lnSpc>
                <a:spcPts val="1920"/>
              </a:lnSpc>
            </a:pPr>
            <a:endParaRPr lang="de-DE" sz="1600" dirty="0">
              <a:solidFill>
                <a:prstClr val="black"/>
              </a:solidFill>
            </a:endParaRPr>
          </a:p>
          <a:p>
            <a:pPr defTabSz="685800"/>
            <a:r>
              <a:rPr lang="de-DE" sz="1600" dirty="0">
                <a:solidFill>
                  <a:prstClr val="black"/>
                </a:solidFill>
              </a:rPr>
              <a:t>Unterricht</a:t>
            </a:r>
          </a:p>
          <a:p>
            <a:pPr defTabSz="685800"/>
            <a:r>
              <a:rPr lang="de-DE" sz="800" dirty="0">
                <a:solidFill>
                  <a:prstClr val="black"/>
                </a:solidFill>
              </a:rPr>
              <a:t>(Rieß et al. 2007, </a:t>
            </a:r>
            <a:r>
              <a:rPr lang="de-DE" sz="800" dirty="0" err="1">
                <a:solidFill>
                  <a:prstClr val="black"/>
                </a:solidFill>
              </a:rPr>
              <a:t>Hellberg</a:t>
            </a:r>
            <a:r>
              <a:rPr lang="de-DE" sz="800" dirty="0">
                <a:solidFill>
                  <a:prstClr val="black"/>
                </a:solidFill>
              </a:rPr>
              <a:t>, </a:t>
            </a:r>
            <a:r>
              <a:rPr lang="de-DE" sz="800" dirty="0">
                <a:solidFill>
                  <a:prstClr val="black"/>
                </a:solidFill>
                <a:highlight>
                  <a:srgbClr val="FFFF00"/>
                </a:highlight>
              </a:rPr>
              <a:t>Hemmer &amp; Schrüfer 2014</a:t>
            </a:r>
            <a:r>
              <a:rPr lang="de-DE" sz="800" dirty="0">
                <a:solidFill>
                  <a:prstClr val="black"/>
                </a:solidFill>
              </a:rPr>
              <a:t>, Buddeberg 2014, Siegmund 2021, </a:t>
            </a:r>
            <a:r>
              <a:rPr lang="de-DE" sz="800" dirty="0" err="1">
                <a:solidFill>
                  <a:prstClr val="black"/>
                </a:solidFill>
              </a:rPr>
              <a:t>Waltner</a:t>
            </a:r>
            <a:r>
              <a:rPr lang="de-DE" sz="800" dirty="0">
                <a:solidFill>
                  <a:prstClr val="black"/>
                </a:solidFill>
              </a:rPr>
              <a:t> et al. 2021)</a:t>
            </a:r>
          </a:p>
          <a:p>
            <a:pPr defTabSz="685800"/>
            <a:endParaRPr lang="de-DE" sz="1600" dirty="0">
              <a:solidFill>
                <a:prstClr val="black"/>
              </a:solidFill>
            </a:endParaRPr>
          </a:p>
          <a:p>
            <a:pPr defTabSz="685800"/>
            <a:r>
              <a:rPr lang="de-DE" sz="1600" dirty="0">
                <a:solidFill>
                  <a:prstClr val="black"/>
                </a:solidFill>
              </a:rPr>
              <a:t>Lehrkräfteausbildung</a:t>
            </a:r>
            <a:r>
              <a:rPr lang="de-DE" sz="800" dirty="0">
                <a:solidFill>
                  <a:prstClr val="black"/>
                </a:solidFill>
              </a:rPr>
              <a:t> </a:t>
            </a:r>
          </a:p>
          <a:p>
            <a:pPr defTabSz="685800"/>
            <a:r>
              <a:rPr lang="de-DE" sz="800" dirty="0">
                <a:solidFill>
                  <a:prstClr val="black"/>
                </a:solidFill>
              </a:rPr>
              <a:t>(Brock 2017, </a:t>
            </a:r>
            <a:r>
              <a:rPr lang="de-DE" sz="800" dirty="0" err="1">
                <a:solidFill>
                  <a:prstClr val="black"/>
                </a:solidFill>
              </a:rPr>
              <a:t>Bagoly-Simó</a:t>
            </a:r>
            <a:r>
              <a:rPr lang="de-DE" sz="800" dirty="0">
                <a:solidFill>
                  <a:prstClr val="black"/>
                </a:solidFill>
              </a:rPr>
              <a:t> &amp; Hemmer 2017,  Brock &amp; Grund 2018, </a:t>
            </a:r>
            <a:r>
              <a:rPr lang="de-DE" sz="800" dirty="0">
                <a:solidFill>
                  <a:prstClr val="black"/>
                </a:solidFill>
                <a:highlight>
                  <a:srgbClr val="FFFF00"/>
                </a:highlight>
              </a:rPr>
              <a:t>Borg et al. 2014</a:t>
            </a:r>
            <a:r>
              <a:rPr lang="de-DE" sz="800" dirty="0">
                <a:solidFill>
                  <a:prstClr val="black"/>
                </a:solidFill>
              </a:rPr>
              <a:t>, Holst &amp; Brock 2020, Rieß et al. 2007)</a:t>
            </a:r>
          </a:p>
          <a:p>
            <a:pPr defTabSz="685800"/>
            <a:endParaRPr lang="de-DE" sz="1600" dirty="0">
              <a:solidFill>
                <a:prstClr val="black"/>
              </a:solidFill>
            </a:endParaRPr>
          </a:p>
          <a:p>
            <a:pPr defTabSz="685800"/>
            <a:r>
              <a:rPr lang="de-DE" sz="1600" dirty="0">
                <a:solidFill>
                  <a:prstClr val="black"/>
                </a:solidFill>
              </a:rPr>
              <a:t>Fachdidaktische Zeitschriften						</a:t>
            </a:r>
          </a:p>
          <a:p>
            <a:pPr defTabSz="685800"/>
            <a:r>
              <a:rPr lang="de-DE" sz="800" dirty="0">
                <a:solidFill>
                  <a:prstClr val="black"/>
                </a:solidFill>
              </a:rPr>
              <a:t>(Bagoly-Simó &amp; Hemmer 2017)</a:t>
            </a:r>
          </a:p>
          <a:p>
            <a:pPr defTabSz="685800"/>
            <a:r>
              <a:rPr lang="de-DE" sz="1600" dirty="0">
                <a:solidFill>
                  <a:prstClr val="black"/>
                </a:solidFill>
              </a:rPr>
              <a:t>									       										</a:t>
            </a:r>
          </a:p>
          <a:p>
            <a:pPr defTabSz="685800"/>
            <a:endParaRPr lang="de-DE" sz="800" dirty="0">
              <a:solidFill>
                <a:prstClr val="black"/>
              </a:solidFill>
            </a:endParaRPr>
          </a:p>
          <a:p>
            <a:pPr defTabSz="685800"/>
            <a:endParaRPr lang="de-DE" sz="800" dirty="0">
              <a:solidFill>
                <a:prstClr val="black"/>
              </a:solidFill>
            </a:endParaRPr>
          </a:p>
          <a:p>
            <a:pPr defTabSz="685800"/>
            <a:endParaRPr lang="de-DE" sz="1600" dirty="0">
              <a:solidFill>
                <a:prstClr val="black"/>
              </a:solidFill>
            </a:endParaRPr>
          </a:p>
          <a:p>
            <a:pPr defTabSz="685800"/>
            <a:endParaRPr lang="de-DE" sz="2400" b="1" dirty="0">
              <a:solidFill>
                <a:prstClr val="black"/>
              </a:solidFill>
            </a:endParaRPr>
          </a:p>
          <a:p>
            <a:endParaRPr lang="de-DE" sz="1600" dirty="0"/>
          </a:p>
          <a:p>
            <a:endParaRPr lang="de-DE" sz="2550" b="1" dirty="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2" name="Pfeil nach rechts 1"/>
          <p:cNvSpPr/>
          <p:nvPr/>
        </p:nvSpPr>
        <p:spPr>
          <a:xfrm>
            <a:off x="6206738" y="3704235"/>
            <a:ext cx="561049" cy="3568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9CC1A240-3022-4F90-A8C4-A227594B05AC}"/>
              </a:ext>
            </a:extLst>
          </p:cNvPr>
          <p:cNvSpPr txBox="1"/>
          <p:nvPr/>
        </p:nvSpPr>
        <p:spPr>
          <a:xfrm>
            <a:off x="6845681" y="3704235"/>
            <a:ext cx="21676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>
                <a:solidFill>
                  <a:prstClr val="black"/>
                </a:solidFill>
              </a:rPr>
              <a:t> </a:t>
            </a:r>
            <a:r>
              <a:rPr lang="de-DE" dirty="0">
                <a:solidFill>
                  <a:srgbClr val="0070C0"/>
                </a:solidFill>
              </a:rPr>
              <a:t>Besondere Stellung der Geographie!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5863423" y="2331036"/>
            <a:ext cx="25875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solidFill>
                  <a:srgbClr val="FF0000"/>
                </a:solidFill>
              </a:rPr>
              <a:t>Abbildung wurde gelöscht.</a:t>
            </a:r>
            <a:endParaRPr lang="de-DE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979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/>
          <p:cNvSpPr/>
          <p:nvPr/>
        </p:nvSpPr>
        <p:spPr>
          <a:xfrm>
            <a:off x="0" y="692179"/>
            <a:ext cx="9144000" cy="4451321"/>
          </a:xfrm>
          <a:prstGeom prst="rect">
            <a:avLst/>
          </a:prstGeom>
          <a:gradFill flip="none" rotWithShape="1">
            <a:gsLst>
              <a:gs pos="35000">
                <a:schemeClr val="accent3">
                  <a:lumMod val="5000"/>
                  <a:lumOff val="95000"/>
                </a:schemeClr>
              </a:gs>
              <a:gs pos="100000">
                <a:srgbClr val="E1E1E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de-DE" sz="1350" dirty="0">
              <a:solidFill>
                <a:prstClr val="white"/>
              </a:solidFill>
              <a:latin typeface="Arial" panose="020B0604020202020204"/>
            </a:endParaRP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260" y="107701"/>
            <a:ext cx="2397200" cy="389235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183849" y="492071"/>
            <a:ext cx="884311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de-DE" sz="2000" b="1" dirty="0">
                <a:solidFill>
                  <a:prstClr val="black"/>
                </a:solidFill>
              </a:rPr>
              <a:t>Warum ist der Beitrag der Geographie zur BNE so hoch?</a:t>
            </a:r>
          </a:p>
          <a:p>
            <a:pPr defTabSz="685800"/>
            <a:r>
              <a:rPr lang="de-DE" sz="2000" b="1" dirty="0">
                <a:solidFill>
                  <a:prstClr val="black"/>
                </a:solidFill>
              </a:rPr>
              <a:t>					</a:t>
            </a:r>
            <a:r>
              <a:rPr lang="de-DE" b="1" dirty="0">
                <a:solidFill>
                  <a:srgbClr val="0070C0"/>
                </a:solidFill>
              </a:rPr>
              <a:t>Vergleich der Ziele</a:t>
            </a:r>
          </a:p>
          <a:p>
            <a:pPr lvl="0"/>
            <a:endParaRPr lang="de-DE" sz="1600" b="1" dirty="0">
              <a:solidFill>
                <a:srgbClr val="5B9BD5">
                  <a:lumMod val="75000"/>
                </a:srgbClr>
              </a:solidFill>
              <a:latin typeface="Arial Narrow" panose="020B0606020202030204" pitchFamily="34" charset="0"/>
            </a:endParaRPr>
          </a:p>
          <a:p>
            <a:pPr lvl="0"/>
            <a:r>
              <a:rPr lang="de-DE" sz="1600" dirty="0">
                <a:solidFill>
                  <a:srgbClr val="0070C0"/>
                </a:solidFill>
              </a:rPr>
              <a:t>Bildung für nachhaltige Entwicklung (BNE)</a:t>
            </a:r>
          </a:p>
          <a:p>
            <a:pPr lvl="0"/>
            <a:r>
              <a:rPr lang="de-DE" sz="1600" dirty="0">
                <a:solidFill>
                  <a:prstClr val="black"/>
                </a:solidFill>
              </a:rPr>
              <a:t>„</a:t>
            </a:r>
            <a:r>
              <a:rPr lang="de-DE" sz="1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Bildung für nachhaltige Entwicklung steht für eine Bildung, die Menschen </a:t>
            </a:r>
          </a:p>
          <a:p>
            <a:pPr lvl="0"/>
            <a:r>
              <a:rPr lang="de-DE" sz="1600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zu zukunftsfähigem Denken und Handeln befähigt </a:t>
            </a:r>
            <a:r>
              <a:rPr lang="de-DE" sz="1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[…] </a:t>
            </a:r>
          </a:p>
          <a:p>
            <a:pPr lvl="0"/>
            <a:r>
              <a:rPr lang="de-DE" sz="1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BNE ermöglicht es jedem und jeder Einzelnen, die Auswirkungen des eigenen Handelns </a:t>
            </a:r>
          </a:p>
          <a:p>
            <a:pPr lvl="0"/>
            <a:r>
              <a:rPr lang="de-DE" sz="1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auf die </a:t>
            </a:r>
            <a:r>
              <a:rPr lang="de-DE" sz="1600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Welt </a:t>
            </a:r>
            <a:r>
              <a:rPr lang="de-DE" sz="1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zu verstehen und verantwortungsvolle Entscheidungen zu treffen“.</a:t>
            </a:r>
          </a:p>
          <a:p>
            <a:pPr lvl="0"/>
            <a:r>
              <a:rPr lang="de-DE" sz="8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de-DE" sz="800" dirty="0">
                <a:solidFill>
                  <a:prstClr val="black"/>
                </a:solidFill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Nat. Plattform BNE Hrsg. 2017</a:t>
            </a:r>
            <a:r>
              <a:rPr lang="de-DE" sz="8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lvl="0"/>
            <a:endParaRPr lang="de-DE" sz="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de-DE" sz="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de-DE" sz="1600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Geographie</a:t>
            </a:r>
          </a:p>
          <a:p>
            <a:pPr lvl="0"/>
            <a:r>
              <a:rPr lang="de-DE" sz="1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„Leitziele des Geographieunterrichts sind demnach die </a:t>
            </a:r>
            <a:r>
              <a:rPr lang="de-DE" sz="1600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Einsicht in die Zusammenhänge </a:t>
            </a:r>
            <a:r>
              <a:rPr lang="de-DE" sz="1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zwischen natürlichen Gegebenheiten und gesellschaftlichen Aktivitäten in verschiedenen Räumen der </a:t>
            </a:r>
            <a:r>
              <a:rPr lang="de-DE" sz="1600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Erde</a:t>
            </a:r>
            <a:r>
              <a:rPr lang="de-DE" sz="1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und eine darauf aufbauende </a:t>
            </a:r>
            <a:r>
              <a:rPr lang="de-DE" sz="1600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raumbezogene Handlungskompetenz</a:t>
            </a:r>
            <a:r>
              <a:rPr lang="de-DE" sz="1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.“</a:t>
            </a:r>
          </a:p>
          <a:p>
            <a:pPr lvl="0"/>
            <a:endParaRPr lang="de-DE" sz="16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de-DE" sz="1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„…ist das Unterrichtsfach Geographie einer </a:t>
            </a:r>
            <a:r>
              <a:rPr lang="de-DE" sz="1600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BNE</a:t>
            </a:r>
            <a:r>
              <a:rPr lang="de-DE" sz="1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1600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(ESD </a:t>
            </a:r>
            <a:r>
              <a:rPr lang="de-DE" sz="1600" b="1" dirty="0" err="1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de-DE" sz="1600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2030) </a:t>
            </a:r>
            <a:r>
              <a:rPr lang="de-DE" sz="1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besonders verpflichtet und trägt zur Erreichung der </a:t>
            </a:r>
            <a:r>
              <a:rPr lang="de-DE" sz="1600" b="1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SDGs der Agenda 2030 </a:t>
            </a:r>
            <a:r>
              <a:rPr lang="de-DE" sz="16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bei.“</a:t>
            </a:r>
          </a:p>
          <a:p>
            <a:pPr lvl="0"/>
            <a:r>
              <a:rPr lang="de-DE" sz="8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(Bildungsbeitrag; Bildungsstandards Geographie, </a:t>
            </a:r>
            <a:r>
              <a:rPr lang="de-DE" sz="800" dirty="0" err="1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DGfG</a:t>
            </a:r>
            <a:r>
              <a:rPr lang="de-DE" sz="800" dirty="0">
                <a:solidFill>
                  <a:prstClr val="black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Hrsg. 2006, 2020, S. 5,7)</a:t>
            </a:r>
          </a:p>
          <a:p>
            <a:pPr lvl="0"/>
            <a:endParaRPr lang="de-DE" sz="16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de-DE" sz="16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de-DE" sz="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4738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/>
          <p:cNvSpPr/>
          <p:nvPr/>
        </p:nvSpPr>
        <p:spPr>
          <a:xfrm>
            <a:off x="0" y="692179"/>
            <a:ext cx="9144000" cy="4451321"/>
          </a:xfrm>
          <a:prstGeom prst="rect">
            <a:avLst/>
          </a:prstGeom>
          <a:gradFill flip="none" rotWithShape="1">
            <a:gsLst>
              <a:gs pos="35000">
                <a:schemeClr val="accent3">
                  <a:lumMod val="5000"/>
                  <a:lumOff val="95000"/>
                </a:schemeClr>
              </a:gs>
              <a:gs pos="100000">
                <a:srgbClr val="E1E1E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de-DE" sz="1350" dirty="0">
              <a:solidFill>
                <a:prstClr val="white"/>
              </a:solidFill>
              <a:latin typeface="Arial" panose="020B0604020202020204"/>
            </a:endParaRP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260" y="107701"/>
            <a:ext cx="2397200" cy="389235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183849" y="299886"/>
            <a:ext cx="884311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de-DE" sz="2000" b="1" dirty="0">
                <a:solidFill>
                  <a:prstClr val="black"/>
                </a:solidFill>
              </a:rPr>
              <a:t>				</a:t>
            </a:r>
            <a:r>
              <a:rPr lang="de-DE" sz="2000" b="1" dirty="0">
                <a:solidFill>
                  <a:srgbClr val="0070C0"/>
                </a:solidFill>
              </a:rPr>
              <a:t>Vergleich der </a:t>
            </a:r>
            <a:r>
              <a:rPr lang="de-DE" b="1" dirty="0">
                <a:solidFill>
                  <a:srgbClr val="0070C0"/>
                </a:solidFill>
              </a:rPr>
              <a:t>Kompetenzmodelle</a:t>
            </a:r>
          </a:p>
          <a:p>
            <a:pPr lvl="0"/>
            <a:endParaRPr lang="de-DE" sz="1600" b="1" dirty="0">
              <a:solidFill>
                <a:srgbClr val="5B9BD5">
                  <a:lumMod val="75000"/>
                </a:srgbClr>
              </a:solidFill>
              <a:latin typeface="Arial Narrow" panose="020B0606020202030204" pitchFamily="34" charset="0"/>
            </a:endParaRPr>
          </a:p>
          <a:p>
            <a:pPr lvl="0"/>
            <a:r>
              <a:rPr lang="de-DE" sz="1600" dirty="0">
                <a:solidFill>
                  <a:srgbClr val="0070C0"/>
                </a:solidFill>
              </a:rPr>
              <a:t>Bildung für nachhaltige Entwicklung (BNE)</a:t>
            </a:r>
          </a:p>
          <a:p>
            <a:pPr lvl="0"/>
            <a:endParaRPr lang="de-DE" sz="1600" dirty="0">
              <a:solidFill>
                <a:srgbClr val="0070C0"/>
              </a:solidFill>
            </a:endParaRPr>
          </a:p>
          <a:p>
            <a:pPr lvl="0"/>
            <a:r>
              <a:rPr lang="de-DE" sz="1600" b="1" dirty="0"/>
              <a:t>Gestaltungskompetenz</a:t>
            </a:r>
          </a:p>
          <a:p>
            <a:pPr lvl="0"/>
            <a:r>
              <a:rPr lang="de-DE" sz="1600" dirty="0"/>
              <a:t>mit 12 Teilkompetenzen</a:t>
            </a:r>
          </a:p>
          <a:p>
            <a:pPr lvl="0"/>
            <a:r>
              <a:rPr lang="de-DE" sz="800" dirty="0"/>
              <a:t>(</a:t>
            </a:r>
            <a:r>
              <a:rPr lang="de-DE" sz="800" dirty="0">
                <a:highlight>
                  <a:srgbClr val="FFFF00"/>
                </a:highlight>
              </a:rPr>
              <a:t>De Haan 2008</a:t>
            </a:r>
            <a:r>
              <a:rPr lang="de-DE" sz="800" dirty="0"/>
              <a:t>)</a:t>
            </a:r>
          </a:p>
          <a:p>
            <a:pPr lvl="0"/>
            <a:endParaRPr lang="de-DE" sz="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de-DE" sz="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de-DE" sz="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de-DE" sz="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de-DE" sz="1600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Geographie</a:t>
            </a:r>
          </a:p>
          <a:p>
            <a:pPr lvl="0"/>
            <a:endParaRPr lang="de-DE" sz="1600" dirty="0">
              <a:solidFill>
                <a:srgbClr val="0070C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de-DE" sz="16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Fachkompetenz</a:t>
            </a:r>
          </a:p>
          <a:p>
            <a:pPr lvl="0"/>
            <a:r>
              <a:rPr lang="de-DE" sz="1600" dirty="0">
                <a:ea typeface="Calibri" panose="020F0502020204030204" pitchFamily="34" charset="0"/>
                <a:cs typeface="Times New Roman" panose="02020603050405020304" pitchFamily="18" charset="0"/>
              </a:rPr>
              <a:t>Erkenntnisgewinnung/ Methoden</a:t>
            </a:r>
          </a:p>
          <a:p>
            <a:pPr lvl="0"/>
            <a:r>
              <a:rPr lang="de-DE" sz="1600" dirty="0">
                <a:ea typeface="Calibri" panose="020F0502020204030204" pitchFamily="34" charset="0"/>
                <a:cs typeface="Times New Roman" panose="02020603050405020304" pitchFamily="18" charset="0"/>
              </a:rPr>
              <a:t>Räumliche Orientierung</a:t>
            </a:r>
          </a:p>
          <a:p>
            <a:pPr lvl="0"/>
            <a:r>
              <a:rPr lang="de-DE" sz="1600" dirty="0">
                <a:ea typeface="Calibri" panose="020F0502020204030204" pitchFamily="34" charset="0"/>
                <a:cs typeface="Times New Roman" panose="02020603050405020304" pitchFamily="18" charset="0"/>
              </a:rPr>
              <a:t>Kommunikation</a:t>
            </a:r>
          </a:p>
          <a:p>
            <a:pPr lvl="0"/>
            <a:r>
              <a:rPr lang="de-DE" sz="16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Beurteilung/Bewertung</a:t>
            </a:r>
          </a:p>
          <a:p>
            <a:pPr lvl="0"/>
            <a:r>
              <a:rPr lang="de-DE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Handlung</a:t>
            </a:r>
          </a:p>
          <a:p>
            <a:pPr lvl="0"/>
            <a:r>
              <a:rPr lang="de-DE" sz="800" dirty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de-DE" sz="800" dirty="0" err="1">
                <a:ea typeface="Calibri" panose="020F0502020204030204" pitchFamily="34" charset="0"/>
                <a:cs typeface="Times New Roman" panose="02020603050405020304" pitchFamily="18" charset="0"/>
              </a:rPr>
              <a:t>DGfG</a:t>
            </a:r>
            <a:r>
              <a:rPr lang="de-DE" sz="800" dirty="0">
                <a:ea typeface="Calibri" panose="020F0502020204030204" pitchFamily="34" charset="0"/>
                <a:cs typeface="Times New Roman" panose="02020603050405020304" pitchFamily="18" charset="0"/>
              </a:rPr>
              <a:t> 2006, 2020)</a:t>
            </a:r>
          </a:p>
          <a:p>
            <a:pPr lvl="0"/>
            <a:endParaRPr lang="de-DE" sz="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de-DE" sz="1600" dirty="0">
                <a:ea typeface="Calibri" panose="020F0502020204030204" pitchFamily="34" charset="0"/>
                <a:cs typeface="Times New Roman" panose="02020603050405020304" pitchFamily="18" charset="0"/>
              </a:rPr>
              <a:t>	Bedeutsame Teile einer BNE werden abgedeckt.</a:t>
            </a:r>
          </a:p>
          <a:p>
            <a:pPr lvl="0"/>
            <a:r>
              <a:rPr lang="de-DE" sz="800" dirty="0">
                <a:ea typeface="Calibri" panose="020F0502020204030204" pitchFamily="34" charset="0"/>
                <a:cs typeface="Times New Roman" panose="02020603050405020304" pitchFamily="18" charset="0"/>
              </a:rPr>
              <a:t>	(Aktionsrat Bildung 2021)</a:t>
            </a:r>
          </a:p>
          <a:p>
            <a:pPr lvl="0"/>
            <a:endParaRPr lang="de-DE" sz="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de-DE" sz="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68" y="4675853"/>
            <a:ext cx="376449" cy="257570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4605404" y="2315647"/>
            <a:ext cx="3813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Zwei Abbildungen wurden gelöscht.</a:t>
            </a:r>
            <a:endParaRPr lang="de-D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578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/>
          <p:cNvSpPr/>
          <p:nvPr/>
        </p:nvSpPr>
        <p:spPr>
          <a:xfrm>
            <a:off x="0" y="692179"/>
            <a:ext cx="9144000" cy="4451321"/>
          </a:xfrm>
          <a:prstGeom prst="rect">
            <a:avLst/>
          </a:prstGeom>
          <a:gradFill flip="none" rotWithShape="1">
            <a:gsLst>
              <a:gs pos="35000">
                <a:schemeClr val="accent3">
                  <a:lumMod val="5000"/>
                  <a:lumOff val="95000"/>
                </a:schemeClr>
              </a:gs>
              <a:gs pos="100000">
                <a:srgbClr val="E1E1E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de-DE" sz="1350" dirty="0">
              <a:solidFill>
                <a:prstClr val="white"/>
              </a:solidFill>
              <a:latin typeface="Arial" panose="020B0604020202020204"/>
            </a:endParaRP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260" y="107701"/>
            <a:ext cx="2397200" cy="389235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183849" y="492071"/>
            <a:ext cx="884311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de-DE" sz="2000" b="1" dirty="0">
                <a:solidFill>
                  <a:prstClr val="black"/>
                </a:solidFill>
              </a:rPr>
              <a:t>				</a:t>
            </a:r>
            <a:r>
              <a:rPr lang="de-DE" b="1" dirty="0">
                <a:solidFill>
                  <a:srgbClr val="0070C0"/>
                </a:solidFill>
              </a:rPr>
              <a:t>Vergleich der Konzepte</a:t>
            </a:r>
          </a:p>
          <a:p>
            <a:pPr lvl="0"/>
            <a:endParaRPr lang="de-DE" sz="1600" b="1" dirty="0">
              <a:solidFill>
                <a:srgbClr val="5B9BD5">
                  <a:lumMod val="75000"/>
                </a:srgbClr>
              </a:solidFill>
              <a:latin typeface="Arial Narrow" panose="020B0606020202030204" pitchFamily="34" charset="0"/>
            </a:endParaRPr>
          </a:p>
          <a:p>
            <a:pPr lvl="0"/>
            <a:r>
              <a:rPr lang="de-DE" sz="1600" dirty="0">
                <a:solidFill>
                  <a:srgbClr val="0070C0"/>
                </a:solidFill>
              </a:rPr>
              <a:t>Bildung für nachhaltige Entwicklung (BNE)</a:t>
            </a:r>
          </a:p>
          <a:p>
            <a:pPr lvl="0"/>
            <a:r>
              <a:rPr lang="de-DE" sz="1600" dirty="0"/>
              <a:t>Ökonomisch, ökologisch, sozial (kulturell, politisch)</a:t>
            </a:r>
          </a:p>
          <a:p>
            <a:pPr lvl="0"/>
            <a:r>
              <a:rPr lang="de-DE" sz="1600" dirty="0"/>
              <a:t>Globale Gerechtigkeit</a:t>
            </a:r>
          </a:p>
          <a:p>
            <a:pPr lvl="0"/>
            <a:r>
              <a:rPr lang="de-DE" sz="1600" dirty="0"/>
              <a:t>Generationengerechtigkeit</a:t>
            </a:r>
          </a:p>
          <a:p>
            <a:pPr lvl="0"/>
            <a:endParaRPr lang="de-DE" sz="1600" b="1" dirty="0">
              <a:solidFill>
                <a:srgbClr val="0070C0"/>
              </a:solidFill>
            </a:endParaRPr>
          </a:p>
          <a:p>
            <a:pPr lvl="0"/>
            <a:endParaRPr lang="de-DE" sz="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de-DE" sz="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de-DE" sz="1600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Geographie</a:t>
            </a:r>
            <a:r>
              <a:rPr lang="de-DE" sz="1600" dirty="0"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</a:p>
          <a:p>
            <a:pPr lvl="0"/>
            <a:r>
              <a:rPr lang="de-DE" sz="1600" dirty="0">
                <a:ea typeface="Calibri" panose="020F0502020204030204" pitchFamily="34" charset="0"/>
                <a:cs typeface="Times New Roman" panose="02020603050405020304" pitchFamily="18" charset="0"/>
              </a:rPr>
              <a:t>Mensch-Umwelt-System (Brückenfach)</a:t>
            </a:r>
          </a:p>
          <a:p>
            <a:pPr lvl="0"/>
            <a:r>
              <a:rPr lang="de-DE" sz="1600" dirty="0">
                <a:ea typeface="Calibri" panose="020F0502020204030204" pitchFamily="34" charset="0"/>
                <a:cs typeface="Times New Roman" panose="02020603050405020304" pitchFamily="18" charset="0"/>
              </a:rPr>
              <a:t>Raum (Maßstabsebenen)</a:t>
            </a:r>
          </a:p>
          <a:p>
            <a:pPr lvl="0"/>
            <a:endParaRPr lang="de-DE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(genetisch, prognostisch, prozessual, </a:t>
            </a:r>
          </a:p>
          <a:p>
            <a:pPr lvl="0"/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mehrperspektivisch….) </a:t>
            </a:r>
          </a:p>
          <a:p>
            <a:pPr lvl="0"/>
            <a:endParaRPr lang="de-DE" sz="1600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de-DE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Bezugsfächer:</a:t>
            </a:r>
            <a:r>
              <a:rPr lang="de-DE" sz="1600" dirty="0">
                <a:ea typeface="Calibri" panose="020F0502020204030204" pitchFamily="34" charset="0"/>
                <a:cs typeface="Times New Roman" panose="02020603050405020304" pitchFamily="18" charset="0"/>
              </a:rPr>
              <a:t> Wissenschaft Geographie (Mensch-Umwelt-Wissenschaft)</a:t>
            </a:r>
          </a:p>
          <a:p>
            <a:pPr lvl="0"/>
            <a:r>
              <a:rPr lang="de-DE" sz="1600" dirty="0">
                <a:ea typeface="Calibri" panose="020F0502020204030204" pitchFamily="34" charset="0"/>
                <a:cs typeface="Times New Roman" panose="02020603050405020304" pitchFamily="18" charset="0"/>
              </a:rPr>
              <a:t>Zentrierungsfach der schulrelevanten Inhalte aller Geowissenschaften</a:t>
            </a:r>
          </a:p>
          <a:p>
            <a:pPr lvl="0"/>
            <a:r>
              <a:rPr lang="de-DE" sz="1600" dirty="0">
                <a:ea typeface="Calibri" panose="020F0502020204030204" pitchFamily="34" charset="0"/>
                <a:cs typeface="Times New Roman" panose="02020603050405020304" pitchFamily="18" charset="0"/>
              </a:rPr>
              <a:t>	z.B. Geologie, Geophysik, Klimatologie, Polar- und Meeresforschung,….</a:t>
            </a:r>
          </a:p>
          <a:p>
            <a:pPr lvl="0"/>
            <a:endParaRPr lang="de-DE" sz="1600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de-DE" sz="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7609210" y="2465973"/>
            <a:ext cx="5517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/>
              <a:t>C. Koch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B008C46A-9077-40EB-91BD-7473C66E4FA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59"/>
          <a:stretch/>
        </p:blipFill>
        <p:spPr>
          <a:xfrm>
            <a:off x="6400800" y="2549831"/>
            <a:ext cx="1977085" cy="1522871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894155" y="4070444"/>
            <a:ext cx="155683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i="1" dirty="0"/>
              <a:t>DGFG 2006, 2020; C. Pietsch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5446355" y="1391276"/>
            <a:ext cx="3199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solidFill>
                  <a:srgbClr val="FF0000"/>
                </a:solidFill>
              </a:rPr>
              <a:t>Abbildung Nachhaltigkeitsdreieck</a:t>
            </a:r>
          </a:p>
          <a:p>
            <a:r>
              <a:rPr lang="de-DE" sz="1600" dirty="0" smtClean="0">
                <a:solidFill>
                  <a:srgbClr val="FF0000"/>
                </a:solidFill>
              </a:rPr>
              <a:t>wurde gelöscht.</a:t>
            </a:r>
            <a:endParaRPr lang="de-DE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703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/>
          <p:cNvSpPr/>
          <p:nvPr/>
        </p:nvSpPr>
        <p:spPr>
          <a:xfrm>
            <a:off x="0" y="692179"/>
            <a:ext cx="9144000" cy="4451321"/>
          </a:xfrm>
          <a:prstGeom prst="rect">
            <a:avLst/>
          </a:prstGeom>
          <a:gradFill flip="none" rotWithShape="1">
            <a:gsLst>
              <a:gs pos="35000">
                <a:schemeClr val="accent3">
                  <a:lumMod val="5000"/>
                  <a:lumOff val="95000"/>
                </a:schemeClr>
              </a:gs>
              <a:gs pos="100000">
                <a:srgbClr val="E1E1E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de-DE" sz="1350" dirty="0">
              <a:solidFill>
                <a:prstClr val="white"/>
              </a:solidFill>
              <a:latin typeface="Arial" panose="020B0604020202020204"/>
            </a:endParaRP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260" y="107701"/>
            <a:ext cx="2397200" cy="389235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183849" y="563349"/>
            <a:ext cx="884311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de-DE" sz="2000" b="1" dirty="0">
                <a:solidFill>
                  <a:prstClr val="black"/>
                </a:solidFill>
              </a:rPr>
              <a:t>				</a:t>
            </a:r>
            <a:r>
              <a:rPr lang="de-DE" b="1" dirty="0">
                <a:solidFill>
                  <a:srgbClr val="0070C0"/>
                </a:solidFill>
              </a:rPr>
              <a:t>Vergleich von wesentlichen Inhalten</a:t>
            </a:r>
          </a:p>
          <a:p>
            <a:pPr lvl="0"/>
            <a:endParaRPr lang="de-DE" sz="1600" b="1" dirty="0">
              <a:solidFill>
                <a:srgbClr val="5B9BD5">
                  <a:lumMod val="75000"/>
                </a:srgbClr>
              </a:solidFill>
              <a:latin typeface="Arial Narrow" panose="020B0606020202030204" pitchFamily="34" charset="0"/>
            </a:endParaRPr>
          </a:p>
          <a:p>
            <a:pPr lvl="0"/>
            <a:r>
              <a:rPr lang="de-DE" sz="1600" b="1" dirty="0">
                <a:solidFill>
                  <a:srgbClr val="0070C0"/>
                </a:solidFill>
              </a:rPr>
              <a:t>Bildung für nachhaltige Entwicklung (BNE)</a:t>
            </a:r>
          </a:p>
          <a:p>
            <a:pPr lvl="0"/>
            <a:endParaRPr lang="de-DE" sz="1600" dirty="0">
              <a:solidFill>
                <a:srgbClr val="0070C0"/>
              </a:solidFill>
            </a:endParaRPr>
          </a:p>
          <a:p>
            <a:pPr lvl="0"/>
            <a:r>
              <a:rPr lang="de-DE" sz="1600" dirty="0"/>
              <a:t>Große globale Herausforderungen </a:t>
            </a:r>
          </a:p>
          <a:p>
            <a:pPr lvl="0"/>
            <a:r>
              <a:rPr lang="de-DE" sz="800" dirty="0"/>
              <a:t>(</a:t>
            </a:r>
            <a:r>
              <a:rPr lang="de-DE" sz="800" dirty="0">
                <a:highlight>
                  <a:srgbClr val="FFFF00"/>
                </a:highlight>
              </a:rPr>
              <a:t>de Haan 2002</a:t>
            </a:r>
            <a:r>
              <a:rPr lang="de-DE" sz="800" dirty="0"/>
              <a:t>)</a:t>
            </a:r>
          </a:p>
          <a:p>
            <a:pPr lvl="0"/>
            <a:endParaRPr lang="de-DE" sz="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de-DE" sz="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de-DE" sz="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de-DE" sz="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de-DE" sz="1600" b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Geographie</a:t>
            </a:r>
          </a:p>
          <a:p>
            <a:pPr lvl="0"/>
            <a:endParaRPr lang="de-DE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de-DE" sz="1600" dirty="0">
                <a:ea typeface="Calibri" panose="020F0502020204030204" pitchFamily="34" charset="0"/>
                <a:cs typeface="Times New Roman" panose="02020603050405020304" pitchFamily="18" charset="0"/>
              </a:rPr>
              <a:t>„Die Geographie leistet in Forschung, </a:t>
            </a:r>
          </a:p>
          <a:p>
            <a:pPr lvl="0"/>
            <a:r>
              <a:rPr lang="de-DE" sz="1600" dirty="0">
                <a:ea typeface="Calibri" panose="020F0502020204030204" pitchFamily="34" charset="0"/>
                <a:cs typeface="Times New Roman" panose="02020603050405020304" pitchFamily="18" charset="0"/>
              </a:rPr>
              <a:t>Bildung und Praxis wichtige Beiträge </a:t>
            </a:r>
          </a:p>
          <a:p>
            <a:pPr lvl="0"/>
            <a:r>
              <a:rPr lang="de-DE" sz="1600" dirty="0">
                <a:ea typeface="Calibri" panose="020F0502020204030204" pitchFamily="34" charset="0"/>
                <a:cs typeface="Times New Roman" panose="02020603050405020304" pitchFamily="18" charset="0"/>
              </a:rPr>
              <a:t>zu nahezu allen SDGs.“	</a:t>
            </a:r>
          </a:p>
          <a:p>
            <a:pPr lvl="0"/>
            <a:r>
              <a:rPr lang="de-DE" sz="800" dirty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de-DE" sz="800" dirty="0" err="1">
                <a:ea typeface="Calibri" panose="020F0502020204030204" pitchFamily="34" charset="0"/>
                <a:cs typeface="Times New Roman" panose="02020603050405020304" pitchFamily="18" charset="0"/>
              </a:rPr>
              <a:t>DGfG</a:t>
            </a:r>
            <a:r>
              <a:rPr lang="de-DE" sz="800" dirty="0">
                <a:ea typeface="Calibri" panose="020F0502020204030204" pitchFamily="34" charset="0"/>
                <a:cs typeface="Times New Roman" panose="02020603050405020304" pitchFamily="18" charset="0"/>
              </a:rPr>
              <a:t> Flyer 2019)</a:t>
            </a:r>
          </a:p>
          <a:p>
            <a:pPr lvl="0"/>
            <a:endParaRPr lang="de-DE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de-DE" sz="1600" b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Alleinstellungsmerkmale:</a:t>
            </a:r>
          </a:p>
          <a:p>
            <a:pPr lvl="0"/>
            <a:r>
              <a:rPr lang="de-DE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Mensch-Umwelt-System</a:t>
            </a:r>
          </a:p>
          <a:p>
            <a:pPr lvl="0"/>
            <a:r>
              <a:rPr lang="de-DE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Raum</a:t>
            </a:r>
            <a:r>
              <a:rPr lang="de-DE" sz="1600" dirty="0">
                <a:ea typeface="Calibri" panose="020F0502020204030204" pitchFamily="34" charset="0"/>
                <a:cs typeface="Times New Roman" panose="02020603050405020304" pitchFamily="18" charset="0"/>
              </a:rPr>
              <a:t>				</a:t>
            </a:r>
          </a:p>
          <a:p>
            <a:pPr lvl="0"/>
            <a:endParaRPr lang="de-DE" sz="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5189220" y="1469000"/>
            <a:ext cx="3570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rgbClr val="FF0000"/>
                </a:solidFill>
              </a:rPr>
              <a:t>Abbildung SDGs wurde gelöscht.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3996521" y="3062888"/>
            <a:ext cx="46072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solidFill>
                  <a:srgbClr val="FF0000"/>
                </a:solidFill>
              </a:rPr>
              <a:t>Vier Abbildungen zur Illustration der </a:t>
            </a:r>
          </a:p>
          <a:p>
            <a:r>
              <a:rPr lang="de-DE" sz="1600" dirty="0" smtClean="0">
                <a:solidFill>
                  <a:srgbClr val="FF0000"/>
                </a:solidFill>
              </a:rPr>
              <a:t>SDGs bzw. der globalen Herausforderungen und</a:t>
            </a:r>
          </a:p>
          <a:p>
            <a:r>
              <a:rPr lang="de-DE" sz="1600" dirty="0" smtClean="0">
                <a:solidFill>
                  <a:srgbClr val="FF0000"/>
                </a:solidFill>
              </a:rPr>
              <a:t>geographischen Themen wurden gelöscht.</a:t>
            </a:r>
            <a:endParaRPr lang="de-DE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156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/>
          <p:cNvSpPr/>
          <p:nvPr/>
        </p:nvSpPr>
        <p:spPr>
          <a:xfrm>
            <a:off x="0" y="692179"/>
            <a:ext cx="9144000" cy="4451321"/>
          </a:xfrm>
          <a:prstGeom prst="rect">
            <a:avLst/>
          </a:prstGeom>
          <a:gradFill flip="none" rotWithShape="1">
            <a:gsLst>
              <a:gs pos="35000">
                <a:schemeClr val="accent3">
                  <a:lumMod val="5000"/>
                  <a:lumOff val="95000"/>
                </a:schemeClr>
              </a:gs>
              <a:gs pos="100000">
                <a:srgbClr val="E1E1E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de-DE" sz="1350" dirty="0">
              <a:solidFill>
                <a:prstClr val="white"/>
              </a:solidFill>
              <a:latin typeface="Arial" panose="020B0604020202020204"/>
            </a:endParaRP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260" y="107701"/>
            <a:ext cx="2397200" cy="389235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183849" y="492071"/>
            <a:ext cx="88431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de-DE" sz="2000" b="1" dirty="0">
                <a:solidFill>
                  <a:prstClr val="black"/>
                </a:solidFill>
              </a:rPr>
              <a:t>Unterrichtliche Behandlung in der Geographie</a:t>
            </a:r>
          </a:p>
          <a:p>
            <a:pPr defTabSz="685800"/>
            <a:r>
              <a:rPr lang="de-DE" sz="2000" dirty="0">
                <a:solidFill>
                  <a:srgbClr val="0070C0"/>
                </a:solidFill>
              </a:rPr>
              <a:t>am Beispiel Klimawandel</a:t>
            </a:r>
          </a:p>
          <a:p>
            <a:pPr defTabSz="685800"/>
            <a:r>
              <a:rPr lang="de-DE" sz="2000" b="1" dirty="0">
                <a:solidFill>
                  <a:prstClr val="black"/>
                </a:solidFill>
              </a:rPr>
              <a:t>				</a:t>
            </a:r>
            <a:endParaRPr lang="de-DE" sz="1600" b="1" dirty="0">
              <a:solidFill>
                <a:srgbClr val="5B9BD5">
                  <a:lumMod val="75000"/>
                </a:srgbClr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335193" y="1181425"/>
            <a:ext cx="4429418" cy="3754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  <a:p>
            <a:r>
              <a:rPr lang="de-DE" dirty="0"/>
              <a:t>Geographie als </a:t>
            </a:r>
            <a:r>
              <a:rPr lang="de-DE" b="1" dirty="0"/>
              <a:t>Mensch-Umwelt-Fach</a:t>
            </a:r>
          </a:p>
          <a:p>
            <a:r>
              <a:rPr lang="de-DE" dirty="0"/>
              <a:t>vermittelt Schüler*innen Kenntnisse und </a:t>
            </a:r>
          </a:p>
          <a:p>
            <a:r>
              <a:rPr lang="de-DE" dirty="0"/>
              <a:t>Kompetenzen: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/>
              <a:t>fachlich fundiert </a:t>
            </a:r>
            <a:r>
              <a:rPr lang="de-DE" dirty="0"/>
              <a:t>(aus </a:t>
            </a:r>
            <a:r>
              <a:rPr lang="de-DE" dirty="0" err="1"/>
              <a:t>Nawi</a:t>
            </a:r>
            <a:r>
              <a:rPr lang="de-DE" dirty="0"/>
              <a:t>, </a:t>
            </a:r>
            <a:r>
              <a:rPr lang="de-DE" dirty="0" err="1"/>
              <a:t>Gewi</a:t>
            </a:r>
            <a:r>
              <a:rPr lang="de-DE" dirty="0"/>
              <a:t>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/>
              <a:t>systemisch</a:t>
            </a:r>
            <a:r>
              <a:rPr lang="de-DE" dirty="0"/>
              <a:t>-vernetzend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in </a:t>
            </a:r>
            <a:r>
              <a:rPr lang="de-DE" b="1" dirty="0"/>
              <a:t>räumlicher</a:t>
            </a:r>
            <a:r>
              <a:rPr lang="de-DE" dirty="0"/>
              <a:t> Differenzierung</a:t>
            </a:r>
          </a:p>
          <a:p>
            <a:endParaRPr lang="de-DE" dirty="0"/>
          </a:p>
          <a:p>
            <a:r>
              <a:rPr lang="de-DE" b="1" dirty="0">
                <a:solidFill>
                  <a:srgbClr val="0070C0"/>
                </a:solidFill>
              </a:rPr>
              <a:t>Ursachen, Folgen, Maßnahmen </a:t>
            </a:r>
          </a:p>
          <a:p>
            <a:r>
              <a:rPr lang="de-DE" sz="800" dirty="0"/>
              <a:t>(vgl. auch Siegmund 2021 , #</a:t>
            </a:r>
            <a:r>
              <a:rPr lang="de-DE" sz="800" dirty="0" err="1"/>
              <a:t>GeoWoche</a:t>
            </a:r>
            <a:r>
              <a:rPr lang="de-DE" sz="800" dirty="0"/>
              <a:t>, DGFG 2002)</a:t>
            </a:r>
          </a:p>
          <a:p>
            <a:endParaRPr lang="de-DE" sz="800" b="1" dirty="0"/>
          </a:p>
          <a:p>
            <a:endParaRPr lang="de-DE" sz="1400" b="1" dirty="0"/>
          </a:p>
          <a:p>
            <a:r>
              <a:rPr lang="de-DE" sz="1400" b="1" dirty="0"/>
              <a:t>fördert: Fachkompetenz, Bewertungskompetenz, </a:t>
            </a:r>
          </a:p>
          <a:p>
            <a:r>
              <a:rPr lang="de-DE" sz="1400" b="1" dirty="0"/>
              <a:t>Handlungskompetenz </a:t>
            </a:r>
            <a:r>
              <a:rPr lang="de-DE" sz="800" dirty="0"/>
              <a:t>(u.a. </a:t>
            </a:r>
            <a:r>
              <a:rPr lang="de-DE" sz="800" dirty="0" err="1"/>
              <a:t>DGfG</a:t>
            </a:r>
            <a:r>
              <a:rPr lang="de-DE" sz="800" dirty="0"/>
              <a:t> 2020, Aktionsrat Bildung 2021)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79389" y="4097376"/>
            <a:ext cx="2156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solidFill>
                  <a:srgbClr val="0070C0"/>
                </a:solidFill>
              </a:rPr>
              <a:t>Bestandteil der </a:t>
            </a:r>
          </a:p>
          <a:p>
            <a:r>
              <a:rPr lang="de-DE" sz="1600" dirty="0">
                <a:solidFill>
                  <a:srgbClr val="0070C0"/>
                </a:solidFill>
              </a:rPr>
              <a:t>Lehrkräfteausbildung!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601980" y="1945432"/>
            <a:ext cx="23150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solidFill>
                  <a:srgbClr val="FF0000"/>
                </a:solidFill>
              </a:rPr>
              <a:t>Foto zum Klimawandel </a:t>
            </a:r>
          </a:p>
          <a:p>
            <a:r>
              <a:rPr lang="de-DE" sz="1600" dirty="0" smtClean="0">
                <a:solidFill>
                  <a:srgbClr val="FF0000"/>
                </a:solidFill>
              </a:rPr>
              <a:t>wurde gelöscht.</a:t>
            </a:r>
            <a:endParaRPr lang="de-DE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508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9"/>
          <p:cNvSpPr txBox="1"/>
          <p:nvPr/>
        </p:nvSpPr>
        <p:spPr>
          <a:xfrm>
            <a:off x="183849" y="492071"/>
            <a:ext cx="884311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de-DE" sz="2000" b="1" dirty="0">
                <a:solidFill>
                  <a:prstClr val="black"/>
                </a:solidFill>
              </a:rPr>
              <a:t>Unterrichtliche Behandlung in der Geographie</a:t>
            </a:r>
          </a:p>
          <a:p>
            <a:pPr defTabSz="685800"/>
            <a:r>
              <a:rPr lang="de-DE" sz="2000" dirty="0">
                <a:solidFill>
                  <a:schemeClr val="accent1">
                    <a:lumMod val="75000"/>
                  </a:schemeClr>
                </a:solidFill>
              </a:rPr>
              <a:t>Methoden</a:t>
            </a:r>
          </a:p>
          <a:p>
            <a:pPr defTabSz="685800"/>
            <a:endParaRPr lang="de-DE" sz="2000" b="1" dirty="0">
              <a:solidFill>
                <a:prstClr val="black"/>
              </a:solidFill>
            </a:endParaRPr>
          </a:p>
          <a:p>
            <a:pPr defTabSz="685800"/>
            <a:r>
              <a:rPr lang="de-DE" sz="1600" dirty="0">
                <a:solidFill>
                  <a:prstClr val="black"/>
                </a:solidFill>
              </a:rPr>
              <a:t>Breites Methodenspektrum, </a:t>
            </a:r>
          </a:p>
          <a:p>
            <a:pPr defTabSz="685800"/>
            <a:r>
              <a:rPr lang="de-DE" sz="1600" dirty="0">
                <a:solidFill>
                  <a:prstClr val="black"/>
                </a:solidFill>
              </a:rPr>
              <a:t>um die Welt zu erschließen und sie </a:t>
            </a:r>
          </a:p>
          <a:p>
            <a:pPr defTabSz="685800"/>
            <a:r>
              <a:rPr lang="de-DE" sz="1600" dirty="0">
                <a:solidFill>
                  <a:prstClr val="black"/>
                </a:solidFill>
              </a:rPr>
              <a:t>aktiv mitzugestalten, u.a.:</a:t>
            </a:r>
          </a:p>
          <a:p>
            <a:pPr defTabSz="685800"/>
            <a:endParaRPr lang="de-DE" sz="2000" b="1" dirty="0">
              <a:solidFill>
                <a:prstClr val="black"/>
              </a:solidFill>
            </a:endParaRPr>
          </a:p>
          <a:p>
            <a:pPr defTabSz="685800"/>
            <a:r>
              <a:rPr lang="de-DE" sz="1600" b="1" dirty="0">
                <a:solidFill>
                  <a:prstClr val="black"/>
                </a:solidFill>
              </a:rPr>
              <a:t>▸</a:t>
            </a:r>
            <a:r>
              <a:rPr lang="de-DE" sz="2000" b="1" dirty="0">
                <a:solidFill>
                  <a:prstClr val="black"/>
                </a:solidFill>
              </a:rPr>
              <a:t> </a:t>
            </a:r>
            <a:r>
              <a:rPr lang="de-DE" sz="1600" dirty="0">
                <a:solidFill>
                  <a:prstClr val="black"/>
                </a:solidFill>
              </a:rPr>
              <a:t>Geographische </a:t>
            </a:r>
            <a:r>
              <a:rPr lang="de-DE" sz="1600" dirty="0">
                <a:solidFill>
                  <a:srgbClr val="0070C0"/>
                </a:solidFill>
              </a:rPr>
              <a:t>Exkursionen</a:t>
            </a:r>
          </a:p>
          <a:p>
            <a:pPr defTabSz="685800"/>
            <a:endParaRPr lang="de-DE" sz="1600" dirty="0">
              <a:solidFill>
                <a:prstClr val="black"/>
              </a:solidFill>
            </a:endParaRPr>
          </a:p>
          <a:p>
            <a:pPr defTabSz="685800"/>
            <a:r>
              <a:rPr lang="de-DE" sz="1600" dirty="0">
                <a:solidFill>
                  <a:prstClr val="black"/>
                </a:solidFill>
              </a:rPr>
              <a:t>▸ </a:t>
            </a:r>
            <a:r>
              <a:rPr lang="de-DE" sz="1600" dirty="0">
                <a:solidFill>
                  <a:srgbClr val="0070C0"/>
                </a:solidFill>
              </a:rPr>
              <a:t>Digitale Geomedien </a:t>
            </a:r>
          </a:p>
          <a:p>
            <a:pPr defTabSz="685800"/>
            <a:r>
              <a:rPr lang="de-DE" sz="1600" dirty="0">
                <a:solidFill>
                  <a:prstClr val="black"/>
                </a:solidFill>
              </a:rPr>
              <a:t>	(Google Earth, GPS, GIS)</a:t>
            </a:r>
            <a:endParaRPr lang="de-DE" sz="2000" b="1" dirty="0">
              <a:solidFill>
                <a:prstClr val="black"/>
              </a:solidFill>
            </a:endParaRPr>
          </a:p>
          <a:p>
            <a:pPr defTabSz="685800"/>
            <a:endParaRPr lang="de-DE" sz="2000" b="1" dirty="0">
              <a:solidFill>
                <a:prstClr val="black"/>
              </a:solidFill>
            </a:endParaRPr>
          </a:p>
          <a:p>
            <a:pPr defTabSz="685800"/>
            <a:endParaRPr lang="de-DE" sz="2000" b="1" dirty="0">
              <a:solidFill>
                <a:prstClr val="black"/>
              </a:solidFill>
            </a:endParaRPr>
          </a:p>
          <a:p>
            <a:pPr defTabSz="685800"/>
            <a:r>
              <a:rPr lang="de-DE" sz="2000" b="1" dirty="0">
                <a:solidFill>
                  <a:prstClr val="black"/>
                </a:solidFill>
              </a:rPr>
              <a:t>				</a:t>
            </a:r>
            <a:endParaRPr lang="de-DE" sz="1600" b="1" dirty="0">
              <a:solidFill>
                <a:srgbClr val="5B9BD5">
                  <a:lumMod val="75000"/>
                </a:srgbClr>
              </a:solidFill>
              <a:latin typeface="Arial Narrow" panose="020B0606020202030204" pitchFamily="34" charset="0"/>
            </a:endParaRP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260" y="107701"/>
            <a:ext cx="2397200" cy="38923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183849" y="3808191"/>
            <a:ext cx="7100021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▸ </a:t>
            </a:r>
            <a:r>
              <a:rPr lang="de-DE" sz="1600" dirty="0">
                <a:solidFill>
                  <a:srgbClr val="0070C0"/>
                </a:solidFill>
              </a:rPr>
              <a:t>Projekte </a:t>
            </a:r>
            <a:r>
              <a:rPr lang="de-DE" sz="1600" dirty="0"/>
              <a:t>im Fachunterricht</a:t>
            </a:r>
          </a:p>
          <a:p>
            <a:endParaRPr lang="de-DE" sz="1400" b="1" dirty="0"/>
          </a:p>
          <a:p>
            <a:endParaRPr lang="de-DE" sz="1400" b="1" dirty="0"/>
          </a:p>
          <a:p>
            <a:r>
              <a:rPr lang="de-DE" sz="1400" b="1" dirty="0"/>
              <a:t>Geographie fördert: Methodenkompetenz, Fachkompetenz, Handlungskompetenz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6564086" y="3831143"/>
            <a:ext cx="21563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solidFill>
                  <a:srgbClr val="0070C0"/>
                </a:solidFill>
              </a:rPr>
              <a:t>Bestandteile der </a:t>
            </a:r>
          </a:p>
          <a:p>
            <a:r>
              <a:rPr lang="de-DE" sz="1600" dirty="0">
                <a:solidFill>
                  <a:srgbClr val="0070C0"/>
                </a:solidFill>
              </a:rPr>
              <a:t>Lehrkräfteausbildung!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4605404" y="1885453"/>
            <a:ext cx="34243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solidFill>
                  <a:srgbClr val="FF0000"/>
                </a:solidFill>
              </a:rPr>
              <a:t>Drei Abbildungen zum </a:t>
            </a:r>
          </a:p>
          <a:p>
            <a:r>
              <a:rPr lang="de-DE" sz="1600" dirty="0" smtClean="0">
                <a:solidFill>
                  <a:srgbClr val="FF0000"/>
                </a:solidFill>
              </a:rPr>
              <a:t>Methodenspektrum der Geographie</a:t>
            </a:r>
          </a:p>
          <a:p>
            <a:r>
              <a:rPr lang="de-DE" sz="1600" dirty="0" smtClean="0">
                <a:solidFill>
                  <a:srgbClr val="FF0000"/>
                </a:solidFill>
              </a:rPr>
              <a:t>wurden gelöscht.</a:t>
            </a:r>
            <a:endParaRPr lang="de-DE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231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260" y="107701"/>
            <a:ext cx="2397200" cy="389235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369470" y="117314"/>
            <a:ext cx="884311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endParaRPr lang="de-DE" sz="2000" b="1" dirty="0">
              <a:solidFill>
                <a:prstClr val="black"/>
              </a:solidFill>
            </a:endParaRPr>
          </a:p>
          <a:p>
            <a:pPr defTabSz="685800"/>
            <a:endParaRPr lang="de-DE" sz="2000" b="1" dirty="0">
              <a:solidFill>
                <a:prstClr val="black"/>
              </a:solidFill>
            </a:endParaRPr>
          </a:p>
          <a:p>
            <a:pPr defTabSz="685800"/>
            <a:r>
              <a:rPr lang="de-DE" sz="2000" b="1" dirty="0">
                <a:solidFill>
                  <a:prstClr val="black"/>
                </a:solidFill>
              </a:rPr>
              <a:t>Fazit: Warum ist der Beitrag der Geographie zur BNE so hoch?</a:t>
            </a:r>
          </a:p>
          <a:p>
            <a:pPr defTabSz="685800"/>
            <a:endParaRPr lang="de-DE" sz="2000" b="1" dirty="0">
              <a:solidFill>
                <a:prstClr val="black"/>
              </a:solidFill>
            </a:endParaRPr>
          </a:p>
          <a:p>
            <a:pPr defTabSz="685800"/>
            <a:r>
              <a:rPr lang="de-DE" sz="2000" dirty="0">
                <a:solidFill>
                  <a:prstClr val="black"/>
                </a:solidFill>
              </a:rPr>
              <a:t>Die </a:t>
            </a:r>
            <a:r>
              <a:rPr lang="de-DE" sz="2000" dirty="0">
                <a:solidFill>
                  <a:srgbClr val="0070C0"/>
                </a:solidFill>
              </a:rPr>
              <a:t>hohe Affinität zwischen Geographie und BNE </a:t>
            </a:r>
            <a:r>
              <a:rPr lang="de-DE" sz="2000" dirty="0">
                <a:solidFill>
                  <a:prstClr val="black"/>
                </a:solidFill>
              </a:rPr>
              <a:t>ist</a:t>
            </a:r>
          </a:p>
          <a:p>
            <a:pPr defTabSz="685800"/>
            <a:endParaRPr lang="de-DE" sz="2000" dirty="0">
              <a:solidFill>
                <a:prstClr val="black"/>
              </a:solidFill>
            </a:endParaRPr>
          </a:p>
          <a:p>
            <a:pPr defTabSz="685800"/>
            <a:r>
              <a:rPr lang="de-DE" sz="2000" b="1" dirty="0">
                <a:solidFill>
                  <a:prstClr val="black"/>
                </a:solidFill>
              </a:rPr>
              <a:t>keine</a:t>
            </a:r>
            <a:r>
              <a:rPr lang="de-DE" sz="2000" dirty="0">
                <a:solidFill>
                  <a:prstClr val="black"/>
                </a:solidFill>
              </a:rPr>
              <a:t> besonders gelungene Adaption von BNE seit Rio 1992,</a:t>
            </a:r>
          </a:p>
          <a:p>
            <a:pPr defTabSz="685800"/>
            <a:r>
              <a:rPr lang="de-DE" sz="2000" dirty="0">
                <a:solidFill>
                  <a:prstClr val="black"/>
                </a:solidFill>
              </a:rPr>
              <a:t>sondern sie ist </a:t>
            </a:r>
            <a:r>
              <a:rPr lang="de-DE" sz="2000" b="1" dirty="0">
                <a:solidFill>
                  <a:prstClr val="black"/>
                </a:solidFill>
              </a:rPr>
              <a:t>fachimmanent</a:t>
            </a:r>
            <a:r>
              <a:rPr lang="de-DE" sz="2000" dirty="0">
                <a:solidFill>
                  <a:prstClr val="black"/>
                </a:solidFill>
              </a:rPr>
              <a:t> </a:t>
            </a:r>
            <a:r>
              <a:rPr lang="de-DE" sz="2000" b="1" dirty="0">
                <a:solidFill>
                  <a:schemeClr val="accent1">
                    <a:lumMod val="75000"/>
                  </a:schemeClr>
                </a:solidFill>
              </a:rPr>
              <a:t>tief in den Zielen, Kompetenzen, Konzepten, Inhalten und Methoden </a:t>
            </a:r>
            <a:r>
              <a:rPr lang="de-DE" sz="2000" dirty="0">
                <a:solidFill>
                  <a:prstClr val="black"/>
                </a:solidFill>
              </a:rPr>
              <a:t>des Schulfaches und der </a:t>
            </a:r>
          </a:p>
          <a:p>
            <a:pPr defTabSz="685800"/>
            <a:r>
              <a:rPr lang="de-DE" sz="2000" dirty="0">
                <a:solidFill>
                  <a:prstClr val="black"/>
                </a:solidFill>
              </a:rPr>
              <a:t>Bezugswissenschaften verwurzelt.</a:t>
            </a:r>
          </a:p>
          <a:p>
            <a:pPr defTabSz="685800"/>
            <a:endParaRPr lang="de-DE" sz="2000" dirty="0">
              <a:solidFill>
                <a:prstClr val="black"/>
              </a:solidFill>
            </a:endParaRPr>
          </a:p>
          <a:p>
            <a:pPr defTabSz="685800"/>
            <a:r>
              <a:rPr lang="de-DE" sz="2000" dirty="0">
                <a:solidFill>
                  <a:prstClr val="black"/>
                </a:solidFill>
              </a:rPr>
              <a:t>Geographie leistete Beiträge zu beiden FÜZEN (UB, GL).</a:t>
            </a:r>
          </a:p>
          <a:p>
            <a:pPr defTabSz="685800"/>
            <a:r>
              <a:rPr lang="de-DE" sz="2000" dirty="0">
                <a:solidFill>
                  <a:prstClr val="black"/>
                </a:solidFill>
              </a:rPr>
              <a:t>Sie betrachtet sich aus diesen Gründen</a:t>
            </a:r>
          </a:p>
          <a:p>
            <a:pPr defTabSz="685800"/>
            <a:r>
              <a:rPr lang="de-DE" sz="2000" dirty="0">
                <a:solidFill>
                  <a:prstClr val="black"/>
                </a:solidFill>
              </a:rPr>
              <a:t>als </a:t>
            </a:r>
            <a:r>
              <a:rPr lang="de-DE" sz="2000" dirty="0" err="1">
                <a:solidFill>
                  <a:srgbClr val="0070C0"/>
                </a:solidFill>
              </a:rPr>
              <a:t>Leitfach</a:t>
            </a:r>
            <a:r>
              <a:rPr lang="de-DE" sz="2000" dirty="0">
                <a:solidFill>
                  <a:srgbClr val="0070C0"/>
                </a:solidFill>
              </a:rPr>
              <a:t>/Kernfach einer BNE</a:t>
            </a:r>
            <a:r>
              <a:rPr lang="de-DE" sz="2000" dirty="0">
                <a:solidFill>
                  <a:prstClr val="black"/>
                </a:solidFill>
              </a:rPr>
              <a:t>.</a:t>
            </a:r>
            <a:r>
              <a:rPr lang="de-DE" sz="2000" b="1" dirty="0">
                <a:solidFill>
                  <a:prstClr val="black"/>
                </a:solidFill>
              </a:rPr>
              <a:t>			</a:t>
            </a:r>
            <a:endParaRPr lang="de-DE" sz="8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5608320" y="4128233"/>
            <a:ext cx="304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solidFill>
                  <a:srgbClr val="FF0000"/>
                </a:solidFill>
              </a:rPr>
              <a:t>Eine Abbildung wurde gelöscht</a:t>
            </a:r>
            <a:r>
              <a:rPr lang="de-DE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729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KU_Powerpoint_Vorlage_neu_16_9</Template>
  <TotalTime>0</TotalTime>
  <Words>1808</Words>
  <Application>Microsoft Office PowerPoint</Application>
  <PresentationFormat>Bildschirmpräsentation (16:9)</PresentationFormat>
  <Paragraphs>268</Paragraphs>
  <Slides>14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Arial</vt:lpstr>
      <vt:lpstr>Arial Narrow</vt:lpstr>
      <vt:lpstr>Calibri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Bildung für nachhaltige Entwicklung ist in der Schule ein fächerübergreifendes Bildungsziel! 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Ingrid Hemmer</dc:creator>
  <cp:lastModifiedBy>Hemmer, Ingrid</cp:lastModifiedBy>
  <cp:revision>271</cp:revision>
  <cp:lastPrinted>2015-10-07T15:30:32Z</cp:lastPrinted>
  <dcterms:created xsi:type="dcterms:W3CDTF">2020-01-08T22:09:43Z</dcterms:created>
  <dcterms:modified xsi:type="dcterms:W3CDTF">2022-12-19T18:46:38Z</dcterms:modified>
</cp:coreProperties>
</file>