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comments/comment2.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8"/>
  </p:notesMasterIdLst>
  <p:sldIdLst>
    <p:sldId id="275" r:id="rId3"/>
    <p:sldId id="297" r:id="rId4"/>
    <p:sldId id="298" r:id="rId5"/>
    <p:sldId id="299" r:id="rId6"/>
    <p:sldId id="300" r:id="rId7"/>
    <p:sldId id="305" r:id="rId8"/>
    <p:sldId id="301" r:id="rId9"/>
    <p:sldId id="287" r:id="rId10"/>
    <p:sldId id="306" r:id="rId11"/>
    <p:sldId id="288" r:id="rId12"/>
    <p:sldId id="295" r:id="rId13"/>
    <p:sldId id="258" r:id="rId14"/>
    <p:sldId id="303" r:id="rId15"/>
    <p:sldId id="304" r:id="rId16"/>
    <p:sldId id="277"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mmer, Ingrid" initials="HI" lastIdx="66" clrIdx="0">
    <p:extLst>
      <p:ext uri="{19B8F6BF-5375-455C-9EA6-DF929625EA0E}">
        <p15:presenceInfo xmlns:p15="http://schemas.microsoft.com/office/powerpoint/2012/main" userId="S-1-5-21-2396471440-330916398-130435168-7262" providerId="AD"/>
      </p:ext>
    </p:extLst>
  </p:cmAuthor>
  <p:cmAuthor id="2" name="Evelin Mederle" initials="EM" lastIdx="16" clrIdx="1">
    <p:extLst>
      <p:ext uri="{19B8F6BF-5375-455C-9EA6-DF929625EA0E}">
        <p15:presenceInfo xmlns:p15="http://schemas.microsoft.com/office/powerpoint/2012/main" userId="aef602ff8aae474f" providerId="Windows Live"/>
      </p:ext>
    </p:extLst>
  </p:cmAuthor>
  <p:cmAuthor id="3" name="Wittlich" initials="W" lastIdx="16" clrIdx="2">
    <p:extLst>
      <p:ext uri="{19B8F6BF-5375-455C-9EA6-DF929625EA0E}">
        <p15:presenceInfo xmlns:p15="http://schemas.microsoft.com/office/powerpoint/2012/main" userId="93e34d6240ac6b46" providerId="Windows Live"/>
      </p:ext>
    </p:extLst>
  </p:cmAuthor>
  <p:cmAuthor id="4" name="Mehren, Rainer" initials="MR" lastIdx="2" clrIdx="3">
    <p:extLst>
      <p:ext uri="{19B8F6BF-5375-455C-9EA6-DF929625EA0E}">
        <p15:presenceInfo xmlns:p15="http://schemas.microsoft.com/office/powerpoint/2012/main" userId="S-1-5-21-1275473729-210398050-1432810428-568242" providerId="AD"/>
      </p:ext>
    </p:extLst>
  </p:cmAuthor>
  <p:cmAuthor id="5" name="MS" initials="MS" lastIdx="5" clrIdx="4">
    <p:extLst>
      <p:ext uri="{19B8F6BF-5375-455C-9EA6-DF929625EA0E}">
        <p15:presenceInfo xmlns:p15="http://schemas.microsoft.com/office/powerpoint/2012/main" userId="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78B4"/>
    <a:srgbClr val="ED7D31"/>
    <a:srgbClr val="002E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9" autoAdjust="0"/>
    <p:restoredTop sz="81319" autoAdjust="0"/>
  </p:normalViewPr>
  <p:slideViewPr>
    <p:cSldViewPr snapToGrid="0">
      <p:cViewPr varScale="1">
        <p:scale>
          <a:sx n="71" d="100"/>
          <a:sy n="71" d="100"/>
        </p:scale>
        <p:origin x="254" y="43"/>
      </p:cViewPr>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5" dt="2022-02-06T21:07:35.157" idx="2">
    <p:pos x="10" y="10"/>
    <p:text>Hier sollte man auf jeden Fall den Bezug zum Klima anführen, aber eben auch hinsichtlich Weltwirtschaft - z.B. die Probleme bei der Luftfahrt und Versorgung mit Industriegütern während des Vulkanausbruchs auf Island vor einigen Jahren</p:text>
    <p:extLst>
      <p:ext uri="{C676402C-5697-4E1C-873F-D02D1690AC5C}">
        <p15:threadingInfo xmlns:p15="http://schemas.microsoft.com/office/powerpoint/2012/main" timeZoneBias="-60"/>
      </p:ext>
    </p:extLst>
  </p:cm>
  <p:cm authorId="1" dt="2022-02-07T19:36:12.070" idx="64">
    <p:pos x="10" y="146"/>
    <p:text>Ja, gern, würde ich aber mündlich machen.</p:text>
    <p:extLst>
      <p:ext uri="{C676402C-5697-4E1C-873F-D02D1690AC5C}">
        <p15:threadingInfo xmlns:p15="http://schemas.microsoft.com/office/powerpoint/2012/main" timeZoneBias="-60">
          <p15:parentCm authorId="5" idx="2"/>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5" dt="2022-02-06T21:03:52.393" idx="1">
    <p:pos x="10" y="10"/>
    <p:text>Ja, Praktika. Exkursion hört sich für viele immer wieder wie Wandertag an. Hier ist aber die Anwendung von Methoden auf bestimmte Probleme im Feld gemeint. Z.B. Drohenflüge und Erstellung von Geländemodellen zur Evaluierungen von Schäden, Überflutungshöhen etc</p:text>
    <p:extLst>
      <p:ext uri="{C676402C-5697-4E1C-873F-D02D1690AC5C}">
        <p15:threadingInfo xmlns:p15="http://schemas.microsoft.com/office/powerpoint/2012/main" timeZoneBias="-60"/>
      </p:ext>
    </p:extLst>
  </p:cm>
  <p:cm authorId="1" dt="2022-02-07T19:42:51.315" idx="65">
    <p:pos x="10" y="146"/>
    <p:text>ok, ausgetauscht durch Praktika</p:text>
    <p:extLst>
      <p:ext uri="{C676402C-5697-4E1C-873F-D02D1690AC5C}">
        <p15:threadingInfo xmlns:p15="http://schemas.microsoft.com/office/powerpoint/2012/main" timeZoneBias="-60">
          <p15:parentCm authorId="5" idx="1"/>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A2EC06-E75F-40FD-B655-F0C5B1FEFD32}" type="datetimeFigureOut">
              <a:rPr lang="de-DE" smtClean="0"/>
              <a:t>19.12.2022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B2D0-7801-483F-ACAE-637CB8382D16}" type="slidenum">
              <a:rPr lang="de-DE" smtClean="0"/>
              <a:t>‹Nr.›</a:t>
            </a:fld>
            <a:endParaRPr lang="de-DE"/>
          </a:p>
        </p:txBody>
      </p:sp>
    </p:spTree>
    <p:extLst>
      <p:ext uri="{BB962C8B-B14F-4D97-AF65-F5344CB8AC3E}">
        <p14:creationId xmlns:p14="http://schemas.microsoft.com/office/powerpoint/2010/main" val="223593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1</a:t>
            </a:fld>
            <a:endParaRPr lang="de-DE"/>
          </a:p>
        </p:txBody>
      </p:sp>
    </p:spTree>
    <p:extLst>
      <p:ext uri="{BB962C8B-B14F-4D97-AF65-F5344CB8AC3E}">
        <p14:creationId xmlns:p14="http://schemas.microsoft.com/office/powerpoint/2010/main" val="4028388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a:p>
            <a:endParaRPr lang="de-DE" dirty="0"/>
          </a:p>
        </p:txBody>
      </p:sp>
      <p:sp>
        <p:nvSpPr>
          <p:cNvPr id="4" name="Foliennummernplatzhalter 3"/>
          <p:cNvSpPr>
            <a:spLocks noGrp="1"/>
          </p:cNvSpPr>
          <p:nvPr>
            <p:ph type="sldNum" sz="quarter" idx="10"/>
          </p:nvPr>
        </p:nvSpPr>
        <p:spPr/>
        <p:txBody>
          <a:bodyPr/>
          <a:lstStyle/>
          <a:p>
            <a:fld id="{D0C9B2D0-7801-483F-ACAE-637CB8382D16}" type="slidenum">
              <a:rPr lang="de-DE" smtClean="0"/>
              <a:t>10</a:t>
            </a:fld>
            <a:endParaRPr lang="de-DE"/>
          </a:p>
        </p:txBody>
      </p:sp>
    </p:spTree>
    <p:extLst>
      <p:ext uri="{BB962C8B-B14F-4D97-AF65-F5344CB8AC3E}">
        <p14:creationId xmlns:p14="http://schemas.microsoft.com/office/powerpoint/2010/main" val="1886336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0C9B2D0-7801-483F-ACAE-637CB8382D16}" type="slidenum">
              <a:rPr lang="de-DE" smtClean="0"/>
              <a:t>11</a:t>
            </a:fld>
            <a:endParaRPr lang="de-DE"/>
          </a:p>
        </p:txBody>
      </p:sp>
    </p:spTree>
    <p:extLst>
      <p:ext uri="{BB962C8B-B14F-4D97-AF65-F5344CB8AC3E}">
        <p14:creationId xmlns:p14="http://schemas.microsoft.com/office/powerpoint/2010/main" val="2925828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12</a:t>
            </a:fld>
            <a:endParaRPr lang="de-DE"/>
          </a:p>
        </p:txBody>
      </p:sp>
    </p:spTree>
    <p:extLst>
      <p:ext uri="{BB962C8B-B14F-4D97-AF65-F5344CB8AC3E}">
        <p14:creationId xmlns:p14="http://schemas.microsoft.com/office/powerpoint/2010/main" val="1324857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13</a:t>
            </a:fld>
            <a:endParaRPr lang="de-DE"/>
          </a:p>
        </p:txBody>
      </p:sp>
    </p:spTree>
    <p:extLst>
      <p:ext uri="{BB962C8B-B14F-4D97-AF65-F5344CB8AC3E}">
        <p14:creationId xmlns:p14="http://schemas.microsoft.com/office/powerpoint/2010/main" val="3429732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14</a:t>
            </a:fld>
            <a:endParaRPr lang="de-DE"/>
          </a:p>
        </p:txBody>
      </p:sp>
    </p:spTree>
    <p:extLst>
      <p:ext uri="{BB962C8B-B14F-4D97-AF65-F5344CB8AC3E}">
        <p14:creationId xmlns:p14="http://schemas.microsoft.com/office/powerpoint/2010/main" val="19527816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15</a:t>
            </a:fld>
            <a:endParaRPr lang="de-DE"/>
          </a:p>
        </p:txBody>
      </p:sp>
    </p:spTree>
    <p:extLst>
      <p:ext uri="{BB962C8B-B14F-4D97-AF65-F5344CB8AC3E}">
        <p14:creationId xmlns:p14="http://schemas.microsoft.com/office/powerpoint/2010/main" val="1498873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9B2D0-7801-483F-ACAE-637CB8382D16}"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3576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smtClean="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9B2D0-7801-483F-ACAE-637CB8382D16}"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4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9B2D0-7801-483F-ACAE-637CB8382D16}"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5492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D2B348C-4A38-408F-A51E-ACD9BA285E5B}" type="slidenum">
              <a:rPr lang="de-DE" smtClean="0"/>
              <a:t>5</a:t>
            </a:fld>
            <a:endParaRPr lang="de-DE"/>
          </a:p>
        </p:txBody>
      </p:sp>
    </p:spTree>
    <p:extLst>
      <p:ext uri="{BB962C8B-B14F-4D97-AF65-F5344CB8AC3E}">
        <p14:creationId xmlns:p14="http://schemas.microsoft.com/office/powerpoint/2010/main" val="791633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0C9B2D0-7801-483F-ACAE-637CB8382D16}" type="slidenum">
              <a:rPr lang="de-DE" smtClean="0"/>
              <a:t>6</a:t>
            </a:fld>
            <a:endParaRPr lang="de-DE"/>
          </a:p>
        </p:txBody>
      </p:sp>
    </p:spTree>
    <p:extLst>
      <p:ext uri="{BB962C8B-B14F-4D97-AF65-F5344CB8AC3E}">
        <p14:creationId xmlns:p14="http://schemas.microsoft.com/office/powerpoint/2010/main" val="1647816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9B2D0-7801-483F-ACAE-637CB8382D16}" type="slidenum">
              <a:rPr lang="de-DE" smtClean="0"/>
              <a:t>7</a:t>
            </a:fld>
            <a:endParaRPr lang="de-DE"/>
          </a:p>
        </p:txBody>
      </p:sp>
    </p:spTree>
    <p:extLst>
      <p:ext uri="{BB962C8B-B14F-4D97-AF65-F5344CB8AC3E}">
        <p14:creationId xmlns:p14="http://schemas.microsoft.com/office/powerpoint/2010/main" val="816640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8</a:t>
            </a:fld>
            <a:endParaRPr lang="de-DE"/>
          </a:p>
        </p:txBody>
      </p:sp>
    </p:spTree>
    <p:extLst>
      <p:ext uri="{BB962C8B-B14F-4D97-AF65-F5344CB8AC3E}">
        <p14:creationId xmlns:p14="http://schemas.microsoft.com/office/powerpoint/2010/main" val="3666264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a:p>
            <a:endParaRPr lang="de-DE" dirty="0"/>
          </a:p>
        </p:txBody>
      </p:sp>
      <p:sp>
        <p:nvSpPr>
          <p:cNvPr id="4" name="Foliennummernplatzhalter 3"/>
          <p:cNvSpPr>
            <a:spLocks noGrp="1"/>
          </p:cNvSpPr>
          <p:nvPr>
            <p:ph type="sldNum" sz="quarter" idx="5"/>
          </p:nvPr>
        </p:nvSpPr>
        <p:spPr/>
        <p:txBody>
          <a:bodyPr/>
          <a:lstStyle/>
          <a:p>
            <a:fld id="{D0C9B2D0-7801-483F-ACAE-637CB8382D16}" type="slidenum">
              <a:rPr lang="de-DE" smtClean="0"/>
              <a:t>9</a:t>
            </a:fld>
            <a:endParaRPr lang="de-DE"/>
          </a:p>
        </p:txBody>
      </p:sp>
    </p:spTree>
    <p:extLst>
      <p:ext uri="{BB962C8B-B14F-4D97-AF65-F5344CB8AC3E}">
        <p14:creationId xmlns:p14="http://schemas.microsoft.com/office/powerpoint/2010/main" val="1896125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0E76A1-3452-4616-8435-0FF8CE57559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7B8F423-2781-4170-A4A2-9EDA56B51D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91515821-9871-46EF-8477-E0D859D4C917}"/>
              </a:ext>
            </a:extLst>
          </p:cNvPr>
          <p:cNvSpPr>
            <a:spLocks noGrp="1"/>
          </p:cNvSpPr>
          <p:nvPr>
            <p:ph type="dt" sz="half" idx="10"/>
          </p:nvPr>
        </p:nvSpPr>
        <p:spPr/>
        <p:txBody>
          <a:bodyPr/>
          <a:lstStyle/>
          <a:p>
            <a:fld id="{FD26327E-F0B4-4E69-ABF8-3803BDBA32E0}" type="datetime1">
              <a:rPr lang="de-DE" smtClean="0"/>
              <a:t>19.12.2022</a:t>
            </a:fld>
            <a:endParaRPr lang="de-DE"/>
          </a:p>
        </p:txBody>
      </p:sp>
      <p:sp>
        <p:nvSpPr>
          <p:cNvPr id="5" name="Fußzeilenplatzhalter 4">
            <a:extLst>
              <a:ext uri="{FF2B5EF4-FFF2-40B4-BE49-F238E27FC236}">
                <a16:creationId xmlns:a16="http://schemas.microsoft.com/office/drawing/2014/main" id="{829E3B93-836D-4447-8E95-5AD029FE469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FC083CB-0270-410F-9E16-D4CB0ADEED27}"/>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1092160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A18F16-6EB0-4689-8A3A-A2050297BD0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431C868-77E1-4D3E-B8E2-CC422D774BC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75FAC31-63F5-43D3-AE07-1FC71B267D99}"/>
              </a:ext>
            </a:extLst>
          </p:cNvPr>
          <p:cNvSpPr>
            <a:spLocks noGrp="1"/>
          </p:cNvSpPr>
          <p:nvPr>
            <p:ph type="dt" sz="half" idx="10"/>
          </p:nvPr>
        </p:nvSpPr>
        <p:spPr/>
        <p:txBody>
          <a:bodyPr/>
          <a:lstStyle/>
          <a:p>
            <a:fld id="{F25CC929-5BF5-4B7C-9759-287BEB030CAE}" type="datetime1">
              <a:rPr lang="de-DE" smtClean="0"/>
              <a:t>19.12.2022</a:t>
            </a:fld>
            <a:endParaRPr lang="de-DE"/>
          </a:p>
        </p:txBody>
      </p:sp>
      <p:sp>
        <p:nvSpPr>
          <p:cNvPr id="5" name="Fußzeilenplatzhalter 4">
            <a:extLst>
              <a:ext uri="{FF2B5EF4-FFF2-40B4-BE49-F238E27FC236}">
                <a16:creationId xmlns:a16="http://schemas.microsoft.com/office/drawing/2014/main" id="{54D762DA-3A2C-4943-BA46-D69EA7C304B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63A4CF2-446A-4F59-8EC7-EB79722CCE3D}"/>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322908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B69AA2F-D532-4F49-AB37-32E10C76E35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7003C5A-7344-4DA4-BA36-E574AB85986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3E3D4AA-E385-4A27-9811-5108594AA904}"/>
              </a:ext>
            </a:extLst>
          </p:cNvPr>
          <p:cNvSpPr>
            <a:spLocks noGrp="1"/>
          </p:cNvSpPr>
          <p:nvPr>
            <p:ph type="dt" sz="half" idx="10"/>
          </p:nvPr>
        </p:nvSpPr>
        <p:spPr/>
        <p:txBody>
          <a:bodyPr/>
          <a:lstStyle/>
          <a:p>
            <a:fld id="{A1203B0F-CCBC-49C6-93EC-D6164B86000B}" type="datetime1">
              <a:rPr lang="de-DE" smtClean="0"/>
              <a:t>19.12.2022</a:t>
            </a:fld>
            <a:endParaRPr lang="de-DE"/>
          </a:p>
        </p:txBody>
      </p:sp>
      <p:sp>
        <p:nvSpPr>
          <p:cNvPr id="5" name="Fußzeilenplatzhalter 4">
            <a:extLst>
              <a:ext uri="{FF2B5EF4-FFF2-40B4-BE49-F238E27FC236}">
                <a16:creationId xmlns:a16="http://schemas.microsoft.com/office/drawing/2014/main" id="{F570373E-E318-43E2-8D07-217B8B90CD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F2E119B-23EF-4CDF-8EF0-99373756AEAB}"/>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2770219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98B842-1583-C747-AC81-410847896B93}"/>
              </a:ext>
            </a:extLst>
          </p:cNvPr>
          <p:cNvSpPr>
            <a:spLocks noGrp="1"/>
          </p:cNvSpPr>
          <p:nvPr>
            <p:ph type="ctrTitle"/>
          </p:nvPr>
        </p:nvSpPr>
        <p:spPr>
          <a:xfrm>
            <a:off x="1524000" y="1121833"/>
            <a:ext cx="9144000" cy="2387600"/>
          </a:xfrm>
          <a:prstGeom prst="rect">
            <a:avLst/>
          </a:prstGeom>
        </p:spPr>
        <p:txBody>
          <a:bodyPr anchor="b"/>
          <a:lstStyle>
            <a:lvl1pPr algn="ctr">
              <a:defRPr sz="8000"/>
            </a:lvl1pPr>
          </a:lstStyle>
          <a:p>
            <a:r>
              <a:rPr lang="de-DE"/>
              <a:t>Mastertitelformat bearbeiten</a:t>
            </a:r>
          </a:p>
        </p:txBody>
      </p:sp>
      <p:sp>
        <p:nvSpPr>
          <p:cNvPr id="3" name="Untertitel 2">
            <a:extLst>
              <a:ext uri="{FF2B5EF4-FFF2-40B4-BE49-F238E27FC236}">
                <a16:creationId xmlns:a16="http://schemas.microsoft.com/office/drawing/2014/main" id="{BF61D28D-B78D-A240-9F7D-586707575BD4}"/>
              </a:ext>
            </a:extLst>
          </p:cNvPr>
          <p:cNvSpPr>
            <a:spLocks noGrp="1"/>
          </p:cNvSpPr>
          <p:nvPr>
            <p:ph type="subTitle" idx="1"/>
          </p:nvPr>
        </p:nvSpPr>
        <p:spPr>
          <a:xfrm>
            <a:off x="1524000" y="3602568"/>
            <a:ext cx="9144000" cy="1655233"/>
          </a:xfrm>
          <a:prstGeom prst="rect">
            <a:avLst/>
          </a:prstGeo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de-DE"/>
              <a:t>Master-Untertitelformat bearbeiten</a:t>
            </a:r>
          </a:p>
        </p:txBody>
      </p:sp>
      <p:sp>
        <p:nvSpPr>
          <p:cNvPr id="4" name="Datumsplatzhalter 3">
            <a:extLst>
              <a:ext uri="{FF2B5EF4-FFF2-40B4-BE49-F238E27FC236}">
                <a16:creationId xmlns:a16="http://schemas.microsoft.com/office/drawing/2014/main" id="{6E4A78F4-703C-4E43-8C60-3B0BAD72AFB2}"/>
              </a:ext>
            </a:extLst>
          </p:cNvPr>
          <p:cNvSpPr>
            <a:spLocks noGrp="1"/>
          </p:cNvSpPr>
          <p:nvPr>
            <p:ph type="dt" sz="half" idx="10"/>
          </p:nvPr>
        </p:nvSpPr>
        <p:spPr>
          <a:xfrm>
            <a:off x="838200" y="6356351"/>
            <a:ext cx="2743200" cy="366183"/>
          </a:xfrm>
          <a:prstGeom prst="rect">
            <a:avLst/>
          </a:prstGeom>
        </p:spPr>
        <p:txBody>
          <a:bodyPr/>
          <a:lstStyle/>
          <a:p>
            <a:fld id="{6F0950BD-8E2B-43BF-B60A-DE75D2EC9EBA}" type="datetime1">
              <a:rPr lang="de-DE" smtClean="0"/>
              <a:t>19.12.2022</a:t>
            </a:fld>
            <a:endParaRPr lang="de-DE"/>
          </a:p>
        </p:txBody>
      </p:sp>
      <p:sp>
        <p:nvSpPr>
          <p:cNvPr id="5" name="Fußzeilenplatzhalter 4">
            <a:extLst>
              <a:ext uri="{FF2B5EF4-FFF2-40B4-BE49-F238E27FC236}">
                <a16:creationId xmlns:a16="http://schemas.microsoft.com/office/drawing/2014/main" id="{15E53DA9-6C88-FB44-8EB5-4DBE45A3D908}"/>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37095D27-9A91-F844-A12C-4FA886DBF0DD}"/>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3284334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3526A5-4A59-EA4D-BDDE-B9704E098637}"/>
              </a:ext>
            </a:extLst>
          </p:cNvPr>
          <p:cNvSpPr>
            <a:spLocks noGrp="1"/>
          </p:cNvSpPr>
          <p:nvPr>
            <p:ph type="title"/>
          </p:nvPr>
        </p:nvSpPr>
        <p:spPr>
          <a:xfrm>
            <a:off x="838200" y="366185"/>
            <a:ext cx="10515600" cy="132503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5334A50E-A55F-7C46-80AA-0C471F19C46B}"/>
              </a:ext>
            </a:extLst>
          </p:cNvPr>
          <p:cNvSpPr>
            <a:spLocks noGrp="1"/>
          </p:cNvSpPr>
          <p:nvPr>
            <p:ph idx="1"/>
          </p:nvPr>
        </p:nvSpPr>
        <p:spPr>
          <a:xfrm>
            <a:off x="838200" y="1826684"/>
            <a:ext cx="10515600" cy="4349749"/>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CEBC986-8BEB-8746-B84D-78FA53C1D556}"/>
              </a:ext>
            </a:extLst>
          </p:cNvPr>
          <p:cNvSpPr>
            <a:spLocks noGrp="1"/>
          </p:cNvSpPr>
          <p:nvPr>
            <p:ph type="dt" sz="half" idx="10"/>
          </p:nvPr>
        </p:nvSpPr>
        <p:spPr>
          <a:xfrm>
            <a:off x="838200" y="6356351"/>
            <a:ext cx="2743200" cy="366183"/>
          </a:xfrm>
          <a:prstGeom prst="rect">
            <a:avLst/>
          </a:prstGeom>
        </p:spPr>
        <p:txBody>
          <a:bodyPr/>
          <a:lstStyle/>
          <a:p>
            <a:fld id="{EB989298-56A8-4642-A13E-EA493C815BE5}" type="datetime1">
              <a:rPr lang="de-DE" smtClean="0"/>
              <a:t>19.12.2022</a:t>
            </a:fld>
            <a:endParaRPr lang="de-DE"/>
          </a:p>
        </p:txBody>
      </p:sp>
      <p:sp>
        <p:nvSpPr>
          <p:cNvPr id="5" name="Fußzeilenplatzhalter 4">
            <a:extLst>
              <a:ext uri="{FF2B5EF4-FFF2-40B4-BE49-F238E27FC236}">
                <a16:creationId xmlns:a16="http://schemas.microsoft.com/office/drawing/2014/main" id="{C0E3E273-D2D6-A740-AEC1-6759065258E8}"/>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FAE2EA1A-5084-A14E-9CBB-39C412F36609}"/>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5705129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7F127E-05AF-1244-A488-97D827387EB3}"/>
              </a:ext>
            </a:extLst>
          </p:cNvPr>
          <p:cNvSpPr>
            <a:spLocks noGrp="1"/>
          </p:cNvSpPr>
          <p:nvPr>
            <p:ph type="title"/>
          </p:nvPr>
        </p:nvSpPr>
        <p:spPr>
          <a:xfrm>
            <a:off x="831851" y="1710267"/>
            <a:ext cx="10515600" cy="2853267"/>
          </a:xfrm>
          <a:prstGeom prst="rect">
            <a:avLst/>
          </a:prstGeom>
        </p:spPr>
        <p:txBody>
          <a:bodyPr anchor="b"/>
          <a:lstStyle>
            <a:lvl1pPr>
              <a:defRPr sz="8000"/>
            </a:lvl1pPr>
          </a:lstStyle>
          <a:p>
            <a:r>
              <a:rPr lang="de-DE"/>
              <a:t>Mastertitelformat bearbeiten</a:t>
            </a:r>
          </a:p>
        </p:txBody>
      </p:sp>
      <p:sp>
        <p:nvSpPr>
          <p:cNvPr id="3" name="Textplatzhalter 2">
            <a:extLst>
              <a:ext uri="{FF2B5EF4-FFF2-40B4-BE49-F238E27FC236}">
                <a16:creationId xmlns:a16="http://schemas.microsoft.com/office/drawing/2014/main" id="{C3DF261D-3FCD-2C4A-B1CC-0E06E7AD70A2}"/>
              </a:ext>
            </a:extLst>
          </p:cNvPr>
          <p:cNvSpPr>
            <a:spLocks noGrp="1"/>
          </p:cNvSpPr>
          <p:nvPr>
            <p:ph type="body" idx="1"/>
          </p:nvPr>
        </p:nvSpPr>
        <p:spPr>
          <a:xfrm>
            <a:off x="831851" y="4588934"/>
            <a:ext cx="10515600" cy="1500717"/>
          </a:xfrm>
          <a:prstGeom prst="rect">
            <a:avLst/>
          </a:prstGeo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F519D05-D634-9C41-89D2-F4A5EC0F1500}"/>
              </a:ext>
            </a:extLst>
          </p:cNvPr>
          <p:cNvSpPr>
            <a:spLocks noGrp="1"/>
          </p:cNvSpPr>
          <p:nvPr>
            <p:ph type="dt" sz="half" idx="10"/>
          </p:nvPr>
        </p:nvSpPr>
        <p:spPr>
          <a:xfrm>
            <a:off x="838200" y="6356351"/>
            <a:ext cx="2743200" cy="366183"/>
          </a:xfrm>
          <a:prstGeom prst="rect">
            <a:avLst/>
          </a:prstGeom>
        </p:spPr>
        <p:txBody>
          <a:bodyPr/>
          <a:lstStyle/>
          <a:p>
            <a:fld id="{9ACD0327-BBBB-4845-B40B-80721E387B27}" type="datetime1">
              <a:rPr lang="de-DE" smtClean="0"/>
              <a:t>19.12.2022</a:t>
            </a:fld>
            <a:endParaRPr lang="de-DE"/>
          </a:p>
        </p:txBody>
      </p:sp>
      <p:sp>
        <p:nvSpPr>
          <p:cNvPr id="5" name="Fußzeilenplatzhalter 4">
            <a:extLst>
              <a:ext uri="{FF2B5EF4-FFF2-40B4-BE49-F238E27FC236}">
                <a16:creationId xmlns:a16="http://schemas.microsoft.com/office/drawing/2014/main" id="{D7DF8256-1EC5-9C4A-BC40-0BA854A151A8}"/>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656EF4BD-385C-044A-8C3E-8B0FD40734BA}"/>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2146191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986509-C4D5-D445-ABF9-674E78C567B5}"/>
              </a:ext>
            </a:extLst>
          </p:cNvPr>
          <p:cNvSpPr>
            <a:spLocks noGrp="1"/>
          </p:cNvSpPr>
          <p:nvPr>
            <p:ph type="title"/>
          </p:nvPr>
        </p:nvSpPr>
        <p:spPr>
          <a:xfrm>
            <a:off x="838200" y="366185"/>
            <a:ext cx="10515600" cy="1325033"/>
          </a:xfrm>
          <a:prstGeom prst="rect">
            <a:avLst/>
          </a:prstGeom>
        </p:spPr>
        <p:txBody>
          <a:bodyPr/>
          <a:lstStyle/>
          <a:p>
            <a:r>
              <a:rPr lang="de-DE"/>
              <a:t>Mastertitelformat bearbeiten</a:t>
            </a:r>
          </a:p>
        </p:txBody>
      </p:sp>
      <p:sp>
        <p:nvSpPr>
          <p:cNvPr id="3" name="Inhaltsplatzhalter 2">
            <a:extLst>
              <a:ext uri="{FF2B5EF4-FFF2-40B4-BE49-F238E27FC236}">
                <a16:creationId xmlns:a16="http://schemas.microsoft.com/office/drawing/2014/main" id="{C14CBDB1-2A8D-344F-8DA5-16480E30BF7D}"/>
              </a:ext>
            </a:extLst>
          </p:cNvPr>
          <p:cNvSpPr>
            <a:spLocks noGrp="1"/>
          </p:cNvSpPr>
          <p:nvPr>
            <p:ph sz="half" idx="1"/>
          </p:nvPr>
        </p:nvSpPr>
        <p:spPr>
          <a:xfrm>
            <a:off x="838200" y="1826684"/>
            <a:ext cx="5156200" cy="4349749"/>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A2A72D4-198F-AB41-A85E-F33A09A6364A}"/>
              </a:ext>
            </a:extLst>
          </p:cNvPr>
          <p:cNvSpPr>
            <a:spLocks noGrp="1"/>
          </p:cNvSpPr>
          <p:nvPr>
            <p:ph sz="half" idx="2"/>
          </p:nvPr>
        </p:nvSpPr>
        <p:spPr>
          <a:xfrm>
            <a:off x="6197600" y="1826684"/>
            <a:ext cx="5156200" cy="4349749"/>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0E08DD8-B8D4-3349-BE50-DE3AED85C304}"/>
              </a:ext>
            </a:extLst>
          </p:cNvPr>
          <p:cNvSpPr>
            <a:spLocks noGrp="1"/>
          </p:cNvSpPr>
          <p:nvPr>
            <p:ph type="dt" sz="half" idx="10"/>
          </p:nvPr>
        </p:nvSpPr>
        <p:spPr>
          <a:xfrm>
            <a:off x="838200" y="6356351"/>
            <a:ext cx="2743200" cy="366183"/>
          </a:xfrm>
          <a:prstGeom prst="rect">
            <a:avLst/>
          </a:prstGeom>
        </p:spPr>
        <p:txBody>
          <a:bodyPr/>
          <a:lstStyle/>
          <a:p>
            <a:fld id="{C2A56479-C345-4C61-BF9B-993CB6FA7BAE}" type="datetime1">
              <a:rPr lang="de-DE" smtClean="0"/>
              <a:t>19.12.2022</a:t>
            </a:fld>
            <a:endParaRPr lang="de-DE"/>
          </a:p>
        </p:txBody>
      </p:sp>
      <p:sp>
        <p:nvSpPr>
          <p:cNvPr id="6" name="Fußzeilenplatzhalter 5">
            <a:extLst>
              <a:ext uri="{FF2B5EF4-FFF2-40B4-BE49-F238E27FC236}">
                <a16:creationId xmlns:a16="http://schemas.microsoft.com/office/drawing/2014/main" id="{A00C415D-ECAD-E741-A1B6-B1EC62F3B5AD}"/>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F5D38BA2-69B0-9145-A8B9-B07BCE26DF74}"/>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494212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87C6C7-1625-1444-A9E9-148A36A6154F}"/>
              </a:ext>
            </a:extLst>
          </p:cNvPr>
          <p:cNvSpPr>
            <a:spLocks noGrp="1"/>
          </p:cNvSpPr>
          <p:nvPr>
            <p:ph type="title"/>
          </p:nvPr>
        </p:nvSpPr>
        <p:spPr>
          <a:xfrm>
            <a:off x="840317" y="366185"/>
            <a:ext cx="10515600" cy="1325033"/>
          </a:xfrm>
          <a:prstGeom prst="rect">
            <a:avLst/>
          </a:prstGeom>
        </p:spPr>
        <p:txBody>
          <a:bodyPr/>
          <a:lstStyle/>
          <a:p>
            <a:r>
              <a:rPr lang="de-DE"/>
              <a:t>Mastertitelformat bearbeiten</a:t>
            </a:r>
          </a:p>
        </p:txBody>
      </p:sp>
      <p:sp>
        <p:nvSpPr>
          <p:cNvPr id="3" name="Textplatzhalter 2">
            <a:extLst>
              <a:ext uri="{FF2B5EF4-FFF2-40B4-BE49-F238E27FC236}">
                <a16:creationId xmlns:a16="http://schemas.microsoft.com/office/drawing/2014/main" id="{A923DDAC-0299-FB45-9CF7-56C18BD3CA7F}"/>
              </a:ext>
            </a:extLst>
          </p:cNvPr>
          <p:cNvSpPr>
            <a:spLocks noGrp="1"/>
          </p:cNvSpPr>
          <p:nvPr>
            <p:ph type="body" idx="1"/>
          </p:nvPr>
        </p:nvSpPr>
        <p:spPr>
          <a:xfrm>
            <a:off x="840318" y="1680634"/>
            <a:ext cx="5158316" cy="825500"/>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4" name="Inhaltsplatzhalter 3">
            <a:extLst>
              <a:ext uri="{FF2B5EF4-FFF2-40B4-BE49-F238E27FC236}">
                <a16:creationId xmlns:a16="http://schemas.microsoft.com/office/drawing/2014/main" id="{E8AB0C84-FD11-4942-9A13-F7DDBBDFBC67}"/>
              </a:ext>
            </a:extLst>
          </p:cNvPr>
          <p:cNvSpPr>
            <a:spLocks noGrp="1"/>
          </p:cNvSpPr>
          <p:nvPr>
            <p:ph sz="half" idx="2"/>
          </p:nvPr>
        </p:nvSpPr>
        <p:spPr>
          <a:xfrm>
            <a:off x="840318" y="2506133"/>
            <a:ext cx="5158316" cy="3683000"/>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077BA63-9731-884D-AF6C-D542C8460865}"/>
              </a:ext>
            </a:extLst>
          </p:cNvPr>
          <p:cNvSpPr>
            <a:spLocks noGrp="1"/>
          </p:cNvSpPr>
          <p:nvPr>
            <p:ph type="body" sz="quarter" idx="3"/>
          </p:nvPr>
        </p:nvSpPr>
        <p:spPr>
          <a:xfrm>
            <a:off x="6172200" y="1680634"/>
            <a:ext cx="5183717" cy="825500"/>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DE"/>
              <a:t>Mastertextformat bearbeiten</a:t>
            </a:r>
          </a:p>
        </p:txBody>
      </p:sp>
      <p:sp>
        <p:nvSpPr>
          <p:cNvPr id="6" name="Inhaltsplatzhalter 5">
            <a:extLst>
              <a:ext uri="{FF2B5EF4-FFF2-40B4-BE49-F238E27FC236}">
                <a16:creationId xmlns:a16="http://schemas.microsoft.com/office/drawing/2014/main" id="{55CB989D-F6C7-9048-948A-36E76B946C00}"/>
              </a:ext>
            </a:extLst>
          </p:cNvPr>
          <p:cNvSpPr>
            <a:spLocks noGrp="1"/>
          </p:cNvSpPr>
          <p:nvPr>
            <p:ph sz="quarter" idx="4"/>
          </p:nvPr>
        </p:nvSpPr>
        <p:spPr>
          <a:xfrm>
            <a:off x="6172200" y="2506133"/>
            <a:ext cx="5183717" cy="3683000"/>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6043D4C-26B6-374D-A716-83B3E9FBF2ED}"/>
              </a:ext>
            </a:extLst>
          </p:cNvPr>
          <p:cNvSpPr>
            <a:spLocks noGrp="1"/>
          </p:cNvSpPr>
          <p:nvPr>
            <p:ph type="dt" sz="half" idx="10"/>
          </p:nvPr>
        </p:nvSpPr>
        <p:spPr>
          <a:xfrm>
            <a:off x="838200" y="6356351"/>
            <a:ext cx="2743200" cy="366183"/>
          </a:xfrm>
          <a:prstGeom prst="rect">
            <a:avLst/>
          </a:prstGeom>
        </p:spPr>
        <p:txBody>
          <a:bodyPr/>
          <a:lstStyle/>
          <a:p>
            <a:fld id="{7E2E9170-61AA-4603-9DA1-1C8271172A35}" type="datetime1">
              <a:rPr lang="de-DE" smtClean="0"/>
              <a:t>19.12.2022</a:t>
            </a:fld>
            <a:endParaRPr lang="de-DE"/>
          </a:p>
        </p:txBody>
      </p:sp>
      <p:sp>
        <p:nvSpPr>
          <p:cNvPr id="8" name="Fußzeilenplatzhalter 7">
            <a:extLst>
              <a:ext uri="{FF2B5EF4-FFF2-40B4-BE49-F238E27FC236}">
                <a16:creationId xmlns:a16="http://schemas.microsoft.com/office/drawing/2014/main" id="{5B6482C6-7AD5-CE45-8D80-F8BAEB51F49A}"/>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9" name="Foliennummernplatzhalter 8">
            <a:extLst>
              <a:ext uri="{FF2B5EF4-FFF2-40B4-BE49-F238E27FC236}">
                <a16:creationId xmlns:a16="http://schemas.microsoft.com/office/drawing/2014/main" id="{368C983D-94A7-D149-80BA-A1F15BC654FB}"/>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1828491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971793-A387-AB43-B3EA-66335C11FAAB}"/>
              </a:ext>
            </a:extLst>
          </p:cNvPr>
          <p:cNvSpPr>
            <a:spLocks noGrp="1"/>
          </p:cNvSpPr>
          <p:nvPr>
            <p:ph type="title"/>
          </p:nvPr>
        </p:nvSpPr>
        <p:spPr>
          <a:xfrm>
            <a:off x="838200" y="366185"/>
            <a:ext cx="10515600" cy="132503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F119160F-BA96-164B-8696-289D9AD82DD2}"/>
              </a:ext>
            </a:extLst>
          </p:cNvPr>
          <p:cNvSpPr>
            <a:spLocks noGrp="1"/>
          </p:cNvSpPr>
          <p:nvPr>
            <p:ph type="dt" sz="half" idx="10"/>
          </p:nvPr>
        </p:nvSpPr>
        <p:spPr>
          <a:xfrm>
            <a:off x="838200" y="6356351"/>
            <a:ext cx="2743200" cy="366183"/>
          </a:xfrm>
          <a:prstGeom prst="rect">
            <a:avLst/>
          </a:prstGeom>
        </p:spPr>
        <p:txBody>
          <a:bodyPr/>
          <a:lstStyle/>
          <a:p>
            <a:fld id="{CFCA16BB-BEC4-498D-9F6A-68EA288686CF}" type="datetime1">
              <a:rPr lang="de-DE" smtClean="0"/>
              <a:t>19.12.2022</a:t>
            </a:fld>
            <a:endParaRPr lang="de-DE"/>
          </a:p>
        </p:txBody>
      </p:sp>
      <p:sp>
        <p:nvSpPr>
          <p:cNvPr id="4" name="Fußzeilenplatzhalter 3">
            <a:extLst>
              <a:ext uri="{FF2B5EF4-FFF2-40B4-BE49-F238E27FC236}">
                <a16:creationId xmlns:a16="http://schemas.microsoft.com/office/drawing/2014/main" id="{0F2E63FF-7C9F-FF48-B5D3-1A1EBD5446D5}"/>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5" name="Foliennummernplatzhalter 4">
            <a:extLst>
              <a:ext uri="{FF2B5EF4-FFF2-40B4-BE49-F238E27FC236}">
                <a16:creationId xmlns:a16="http://schemas.microsoft.com/office/drawing/2014/main" id="{974D47E3-01D5-0E45-8ACD-BA744BBA9BE4}"/>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39587468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9EC6FCB-DF4E-B045-BC31-DE0CEB49E3C2}"/>
              </a:ext>
            </a:extLst>
          </p:cNvPr>
          <p:cNvSpPr>
            <a:spLocks noGrp="1"/>
          </p:cNvSpPr>
          <p:nvPr>
            <p:ph type="dt" sz="half" idx="10"/>
          </p:nvPr>
        </p:nvSpPr>
        <p:spPr>
          <a:xfrm>
            <a:off x="838200" y="6356351"/>
            <a:ext cx="2743200" cy="366183"/>
          </a:xfrm>
          <a:prstGeom prst="rect">
            <a:avLst/>
          </a:prstGeom>
        </p:spPr>
        <p:txBody>
          <a:bodyPr/>
          <a:lstStyle/>
          <a:p>
            <a:fld id="{9B03C5AC-D363-421D-B1B4-5380333E7912}" type="datetime1">
              <a:rPr lang="de-DE" smtClean="0"/>
              <a:t>19.12.2022</a:t>
            </a:fld>
            <a:endParaRPr lang="de-DE"/>
          </a:p>
        </p:txBody>
      </p:sp>
      <p:sp>
        <p:nvSpPr>
          <p:cNvPr id="3" name="Fußzeilenplatzhalter 2">
            <a:extLst>
              <a:ext uri="{FF2B5EF4-FFF2-40B4-BE49-F238E27FC236}">
                <a16:creationId xmlns:a16="http://schemas.microsoft.com/office/drawing/2014/main" id="{62D3AA6B-DFAE-A74C-939C-E5A62B2FB0E0}"/>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4" name="Foliennummernplatzhalter 3">
            <a:extLst>
              <a:ext uri="{FF2B5EF4-FFF2-40B4-BE49-F238E27FC236}">
                <a16:creationId xmlns:a16="http://schemas.microsoft.com/office/drawing/2014/main" id="{F79BBCAF-38AD-AA49-B8E8-7F47BE66589B}"/>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26123382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7254B9-48CE-7542-BBF6-AF58A23B0BBD}"/>
              </a:ext>
            </a:extLst>
          </p:cNvPr>
          <p:cNvSpPr>
            <a:spLocks noGrp="1"/>
          </p:cNvSpPr>
          <p:nvPr>
            <p:ph type="title"/>
          </p:nvPr>
        </p:nvSpPr>
        <p:spPr>
          <a:xfrm>
            <a:off x="840318" y="457200"/>
            <a:ext cx="3932767" cy="1600200"/>
          </a:xfrm>
          <a:prstGeom prst="rect">
            <a:avLst/>
          </a:prstGeom>
        </p:spPr>
        <p:txBody>
          <a:bodyPr anchor="b"/>
          <a:lstStyle>
            <a:lvl1pPr>
              <a:defRPr sz="4267"/>
            </a:lvl1pPr>
          </a:lstStyle>
          <a:p>
            <a:r>
              <a:rPr lang="de-DE"/>
              <a:t>Mastertitelformat bearbeiten</a:t>
            </a:r>
          </a:p>
        </p:txBody>
      </p:sp>
      <p:sp>
        <p:nvSpPr>
          <p:cNvPr id="3" name="Inhaltsplatzhalter 2">
            <a:extLst>
              <a:ext uri="{FF2B5EF4-FFF2-40B4-BE49-F238E27FC236}">
                <a16:creationId xmlns:a16="http://schemas.microsoft.com/office/drawing/2014/main" id="{EEB7373E-47D1-9B4C-A092-E71B6D9463F5}"/>
              </a:ext>
            </a:extLst>
          </p:cNvPr>
          <p:cNvSpPr>
            <a:spLocks noGrp="1"/>
          </p:cNvSpPr>
          <p:nvPr>
            <p:ph idx="1"/>
          </p:nvPr>
        </p:nvSpPr>
        <p:spPr>
          <a:xfrm>
            <a:off x="5183717" y="988485"/>
            <a:ext cx="6172200" cy="4872567"/>
          </a:xfrm>
          <a:prstGeom prst="rect">
            <a:avLst/>
          </a:prstGeo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E563315-A655-3B43-AF36-C6DD0514DF92}"/>
              </a:ext>
            </a:extLst>
          </p:cNvPr>
          <p:cNvSpPr>
            <a:spLocks noGrp="1"/>
          </p:cNvSpPr>
          <p:nvPr>
            <p:ph type="body" sz="half" idx="2"/>
          </p:nvPr>
        </p:nvSpPr>
        <p:spPr>
          <a:xfrm>
            <a:off x="840318" y="2057400"/>
            <a:ext cx="3932767" cy="3812117"/>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umsplatzhalter 4">
            <a:extLst>
              <a:ext uri="{FF2B5EF4-FFF2-40B4-BE49-F238E27FC236}">
                <a16:creationId xmlns:a16="http://schemas.microsoft.com/office/drawing/2014/main" id="{D73AF997-EAD5-0C41-B4DB-6CFA60560721}"/>
              </a:ext>
            </a:extLst>
          </p:cNvPr>
          <p:cNvSpPr>
            <a:spLocks noGrp="1"/>
          </p:cNvSpPr>
          <p:nvPr>
            <p:ph type="dt" sz="half" idx="10"/>
          </p:nvPr>
        </p:nvSpPr>
        <p:spPr>
          <a:xfrm>
            <a:off x="838200" y="6356351"/>
            <a:ext cx="2743200" cy="366183"/>
          </a:xfrm>
          <a:prstGeom prst="rect">
            <a:avLst/>
          </a:prstGeom>
        </p:spPr>
        <p:txBody>
          <a:bodyPr/>
          <a:lstStyle/>
          <a:p>
            <a:fld id="{98BD24AC-329D-448C-BF3F-B7EF3B525BD3}" type="datetime1">
              <a:rPr lang="de-DE" smtClean="0"/>
              <a:t>19.12.2022</a:t>
            </a:fld>
            <a:endParaRPr lang="de-DE"/>
          </a:p>
        </p:txBody>
      </p:sp>
      <p:sp>
        <p:nvSpPr>
          <p:cNvPr id="6" name="Fußzeilenplatzhalter 5">
            <a:extLst>
              <a:ext uri="{FF2B5EF4-FFF2-40B4-BE49-F238E27FC236}">
                <a16:creationId xmlns:a16="http://schemas.microsoft.com/office/drawing/2014/main" id="{9D8327AD-5D44-D748-A1EC-B51EE3C0D2CC}"/>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F0E1E743-9861-E84C-9722-15D5A5D5641F}"/>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111080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EF37E3-B5DC-49F1-87E4-A337E2F3563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B6BA83C-5C43-433F-A25B-610AB216198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1C4D46-87FB-4447-8375-9CD4EF3360B4}"/>
              </a:ext>
            </a:extLst>
          </p:cNvPr>
          <p:cNvSpPr>
            <a:spLocks noGrp="1"/>
          </p:cNvSpPr>
          <p:nvPr>
            <p:ph type="dt" sz="half" idx="10"/>
          </p:nvPr>
        </p:nvSpPr>
        <p:spPr/>
        <p:txBody>
          <a:bodyPr/>
          <a:lstStyle/>
          <a:p>
            <a:fld id="{4348ACBC-5217-4AC8-A7FC-9FC0B8B1E8EA}" type="datetime1">
              <a:rPr lang="de-DE" smtClean="0"/>
              <a:t>19.12.2022</a:t>
            </a:fld>
            <a:endParaRPr lang="de-DE"/>
          </a:p>
        </p:txBody>
      </p:sp>
      <p:sp>
        <p:nvSpPr>
          <p:cNvPr id="5" name="Fußzeilenplatzhalter 4">
            <a:extLst>
              <a:ext uri="{FF2B5EF4-FFF2-40B4-BE49-F238E27FC236}">
                <a16:creationId xmlns:a16="http://schemas.microsoft.com/office/drawing/2014/main" id="{5291BA7A-F4CA-4038-B0A0-5277F902505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40BB593-34BE-4307-A85D-32A71CD5CC5B}"/>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18471410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07A7D-D582-454C-A165-DE72522E1246}"/>
              </a:ext>
            </a:extLst>
          </p:cNvPr>
          <p:cNvSpPr>
            <a:spLocks noGrp="1"/>
          </p:cNvSpPr>
          <p:nvPr>
            <p:ph type="title"/>
          </p:nvPr>
        </p:nvSpPr>
        <p:spPr>
          <a:xfrm>
            <a:off x="840318" y="457200"/>
            <a:ext cx="3932767" cy="1600200"/>
          </a:xfrm>
          <a:prstGeom prst="rect">
            <a:avLst/>
          </a:prstGeom>
        </p:spPr>
        <p:txBody>
          <a:bodyPr anchor="b"/>
          <a:lstStyle>
            <a:lvl1pPr>
              <a:defRPr sz="4267"/>
            </a:lvl1pPr>
          </a:lstStyle>
          <a:p>
            <a:r>
              <a:rPr lang="de-DE"/>
              <a:t>Mastertitelformat bearbeiten</a:t>
            </a:r>
          </a:p>
        </p:txBody>
      </p:sp>
      <p:sp>
        <p:nvSpPr>
          <p:cNvPr id="3" name="Bildplatzhalter 2">
            <a:extLst>
              <a:ext uri="{FF2B5EF4-FFF2-40B4-BE49-F238E27FC236}">
                <a16:creationId xmlns:a16="http://schemas.microsoft.com/office/drawing/2014/main" id="{82B84033-067B-0546-921A-9851A686FCD6}"/>
              </a:ext>
            </a:extLst>
          </p:cNvPr>
          <p:cNvSpPr>
            <a:spLocks noGrp="1"/>
          </p:cNvSpPr>
          <p:nvPr>
            <p:ph type="pic" idx="1"/>
          </p:nvPr>
        </p:nvSpPr>
        <p:spPr>
          <a:xfrm>
            <a:off x="5183717" y="988485"/>
            <a:ext cx="6172200" cy="4872567"/>
          </a:xfrm>
          <a:prstGeom prst="rect">
            <a:avLst/>
          </a:prstGeo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de-DE"/>
          </a:p>
        </p:txBody>
      </p:sp>
      <p:sp>
        <p:nvSpPr>
          <p:cNvPr id="4" name="Textplatzhalter 3">
            <a:extLst>
              <a:ext uri="{FF2B5EF4-FFF2-40B4-BE49-F238E27FC236}">
                <a16:creationId xmlns:a16="http://schemas.microsoft.com/office/drawing/2014/main" id="{18FA20A0-C0F0-9648-B392-7AD18073425B}"/>
              </a:ext>
            </a:extLst>
          </p:cNvPr>
          <p:cNvSpPr>
            <a:spLocks noGrp="1"/>
          </p:cNvSpPr>
          <p:nvPr>
            <p:ph type="body" sz="half" idx="2"/>
          </p:nvPr>
        </p:nvSpPr>
        <p:spPr>
          <a:xfrm>
            <a:off x="840318" y="2057400"/>
            <a:ext cx="3932767" cy="3812117"/>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de-DE"/>
              <a:t>Mastertextformat bearbeiten</a:t>
            </a:r>
          </a:p>
        </p:txBody>
      </p:sp>
      <p:sp>
        <p:nvSpPr>
          <p:cNvPr id="5" name="Datumsplatzhalter 4">
            <a:extLst>
              <a:ext uri="{FF2B5EF4-FFF2-40B4-BE49-F238E27FC236}">
                <a16:creationId xmlns:a16="http://schemas.microsoft.com/office/drawing/2014/main" id="{F6A66F7E-26AD-4845-9DE9-4BD7805CA7EA}"/>
              </a:ext>
            </a:extLst>
          </p:cNvPr>
          <p:cNvSpPr>
            <a:spLocks noGrp="1"/>
          </p:cNvSpPr>
          <p:nvPr>
            <p:ph type="dt" sz="half" idx="10"/>
          </p:nvPr>
        </p:nvSpPr>
        <p:spPr>
          <a:xfrm>
            <a:off x="838200" y="6356351"/>
            <a:ext cx="2743200" cy="366183"/>
          </a:xfrm>
          <a:prstGeom prst="rect">
            <a:avLst/>
          </a:prstGeom>
        </p:spPr>
        <p:txBody>
          <a:bodyPr/>
          <a:lstStyle/>
          <a:p>
            <a:fld id="{1111F1AA-29B2-433F-AE79-F33102AA2C57}" type="datetime1">
              <a:rPr lang="de-DE" smtClean="0"/>
              <a:t>19.12.2022</a:t>
            </a:fld>
            <a:endParaRPr lang="de-DE"/>
          </a:p>
        </p:txBody>
      </p:sp>
      <p:sp>
        <p:nvSpPr>
          <p:cNvPr id="6" name="Fußzeilenplatzhalter 5">
            <a:extLst>
              <a:ext uri="{FF2B5EF4-FFF2-40B4-BE49-F238E27FC236}">
                <a16:creationId xmlns:a16="http://schemas.microsoft.com/office/drawing/2014/main" id="{F4D50DE3-2A99-B84B-8475-7E936EFCDB1A}"/>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F7AA066F-50A1-0B48-9ECC-D2A85320A329}"/>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20372819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B80D09-5D1D-0B45-A053-9E711CF4C605}"/>
              </a:ext>
            </a:extLst>
          </p:cNvPr>
          <p:cNvSpPr>
            <a:spLocks noGrp="1"/>
          </p:cNvSpPr>
          <p:nvPr>
            <p:ph type="title"/>
          </p:nvPr>
        </p:nvSpPr>
        <p:spPr>
          <a:xfrm>
            <a:off x="838200" y="366185"/>
            <a:ext cx="10515600" cy="1325033"/>
          </a:xfrm>
          <a:prstGeom prst="rect">
            <a:avLst/>
          </a:prstGeom>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5DE506-D67A-B642-87C4-A52DAA035878}"/>
              </a:ext>
            </a:extLst>
          </p:cNvPr>
          <p:cNvSpPr>
            <a:spLocks noGrp="1"/>
          </p:cNvSpPr>
          <p:nvPr>
            <p:ph type="body" orient="vert" idx="1"/>
          </p:nvPr>
        </p:nvSpPr>
        <p:spPr>
          <a:xfrm>
            <a:off x="838200" y="1826684"/>
            <a:ext cx="10515600" cy="4349749"/>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C423FC4-3004-6344-AADD-573EAD5D3749}"/>
              </a:ext>
            </a:extLst>
          </p:cNvPr>
          <p:cNvSpPr>
            <a:spLocks noGrp="1"/>
          </p:cNvSpPr>
          <p:nvPr>
            <p:ph type="dt" sz="half" idx="10"/>
          </p:nvPr>
        </p:nvSpPr>
        <p:spPr>
          <a:xfrm>
            <a:off x="838200" y="6356351"/>
            <a:ext cx="2743200" cy="366183"/>
          </a:xfrm>
          <a:prstGeom prst="rect">
            <a:avLst/>
          </a:prstGeom>
        </p:spPr>
        <p:txBody>
          <a:bodyPr/>
          <a:lstStyle/>
          <a:p>
            <a:fld id="{B34B4EF7-4026-4C05-A92A-0237F2983ADF}" type="datetime1">
              <a:rPr lang="de-DE" smtClean="0"/>
              <a:t>19.12.2022</a:t>
            </a:fld>
            <a:endParaRPr lang="de-DE"/>
          </a:p>
        </p:txBody>
      </p:sp>
      <p:sp>
        <p:nvSpPr>
          <p:cNvPr id="5" name="Fußzeilenplatzhalter 4">
            <a:extLst>
              <a:ext uri="{FF2B5EF4-FFF2-40B4-BE49-F238E27FC236}">
                <a16:creationId xmlns:a16="http://schemas.microsoft.com/office/drawing/2014/main" id="{A54E9723-6CD0-2246-884C-7E85E3F6C3F8}"/>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DE171186-25F8-A343-8D4E-9DAD1E744A09}"/>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742729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48F7030-1C3A-784A-8A7A-BDE27E5FF7B1}"/>
              </a:ext>
            </a:extLst>
          </p:cNvPr>
          <p:cNvSpPr>
            <a:spLocks noGrp="1"/>
          </p:cNvSpPr>
          <p:nvPr>
            <p:ph type="title" orient="vert"/>
          </p:nvPr>
        </p:nvSpPr>
        <p:spPr>
          <a:xfrm>
            <a:off x="8724901" y="366185"/>
            <a:ext cx="2628900" cy="5810249"/>
          </a:xfrm>
          <a:prstGeom prst="rect">
            <a:avLst/>
          </a:prstGeo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5C6615D-981A-1B48-8387-0FAD6D956932}"/>
              </a:ext>
            </a:extLst>
          </p:cNvPr>
          <p:cNvSpPr>
            <a:spLocks noGrp="1"/>
          </p:cNvSpPr>
          <p:nvPr>
            <p:ph type="body" orient="vert" idx="1"/>
          </p:nvPr>
        </p:nvSpPr>
        <p:spPr>
          <a:xfrm>
            <a:off x="838201" y="366185"/>
            <a:ext cx="7683500" cy="5810249"/>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DE41491-4451-1D43-9A25-E6880281B237}"/>
              </a:ext>
            </a:extLst>
          </p:cNvPr>
          <p:cNvSpPr>
            <a:spLocks noGrp="1"/>
          </p:cNvSpPr>
          <p:nvPr>
            <p:ph type="dt" sz="half" idx="10"/>
          </p:nvPr>
        </p:nvSpPr>
        <p:spPr>
          <a:xfrm>
            <a:off x="838200" y="6356351"/>
            <a:ext cx="2743200" cy="366183"/>
          </a:xfrm>
          <a:prstGeom prst="rect">
            <a:avLst/>
          </a:prstGeom>
        </p:spPr>
        <p:txBody>
          <a:bodyPr/>
          <a:lstStyle/>
          <a:p>
            <a:fld id="{F0438AD6-086B-4DE7-81FD-D77BC483A8F1}" type="datetime1">
              <a:rPr lang="de-DE" smtClean="0"/>
              <a:t>19.12.2022</a:t>
            </a:fld>
            <a:endParaRPr lang="de-DE"/>
          </a:p>
        </p:txBody>
      </p:sp>
      <p:sp>
        <p:nvSpPr>
          <p:cNvPr id="5" name="Fußzeilenplatzhalter 4">
            <a:extLst>
              <a:ext uri="{FF2B5EF4-FFF2-40B4-BE49-F238E27FC236}">
                <a16:creationId xmlns:a16="http://schemas.microsoft.com/office/drawing/2014/main" id="{2B4BFB29-2FBD-904B-968B-09CB9B668DDD}"/>
              </a:ext>
            </a:extLst>
          </p:cNvPr>
          <p:cNvSpPr>
            <a:spLocks noGrp="1"/>
          </p:cNvSpPr>
          <p:nvPr>
            <p:ph type="ftr" sz="quarter" idx="11"/>
          </p:nvPr>
        </p:nvSpPr>
        <p:spPr>
          <a:xfrm>
            <a:off x="4038600" y="6356351"/>
            <a:ext cx="4114800" cy="366183"/>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96492672-6EBA-6B4F-9FE2-8A264D6EAC21}"/>
              </a:ext>
            </a:extLst>
          </p:cNvPr>
          <p:cNvSpPr>
            <a:spLocks noGrp="1"/>
          </p:cNvSpPr>
          <p:nvPr>
            <p:ph type="sldNum" sz="quarter" idx="12"/>
          </p:nvPr>
        </p:nvSpPr>
        <p:spPr>
          <a:xfrm>
            <a:off x="8610600" y="6356351"/>
            <a:ext cx="2743200" cy="366183"/>
          </a:xfrm>
          <a:prstGeom prst="rect">
            <a:avLst/>
          </a:prstGeom>
        </p:spPr>
        <p:txBody>
          <a:bodyPr/>
          <a:lstStyle/>
          <a:p>
            <a:fld id="{07A93E17-8130-5C4A-A6DB-4D505F640784}" type="slidenum">
              <a:rPr lang="de-DE" smtClean="0"/>
              <a:t>‹Nr.›</a:t>
            </a:fld>
            <a:endParaRPr lang="de-DE"/>
          </a:p>
        </p:txBody>
      </p:sp>
    </p:spTree>
    <p:extLst>
      <p:ext uri="{BB962C8B-B14F-4D97-AF65-F5344CB8AC3E}">
        <p14:creationId xmlns:p14="http://schemas.microsoft.com/office/powerpoint/2010/main" val="19818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AEEDF-8094-4223-84BD-D3C7D99B4BFA}"/>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FA67958-B7C8-453B-B54F-655FB5CEB6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DC34251-4687-417C-9324-48538FF423F4}"/>
              </a:ext>
            </a:extLst>
          </p:cNvPr>
          <p:cNvSpPr>
            <a:spLocks noGrp="1"/>
          </p:cNvSpPr>
          <p:nvPr>
            <p:ph type="dt" sz="half" idx="10"/>
          </p:nvPr>
        </p:nvSpPr>
        <p:spPr/>
        <p:txBody>
          <a:bodyPr/>
          <a:lstStyle/>
          <a:p>
            <a:fld id="{C20F5890-FFDD-49A4-B17A-D6D44F3A7620}" type="datetime1">
              <a:rPr lang="de-DE" smtClean="0"/>
              <a:t>19.12.2022</a:t>
            </a:fld>
            <a:endParaRPr lang="de-DE"/>
          </a:p>
        </p:txBody>
      </p:sp>
      <p:sp>
        <p:nvSpPr>
          <p:cNvPr id="5" name="Fußzeilenplatzhalter 4">
            <a:extLst>
              <a:ext uri="{FF2B5EF4-FFF2-40B4-BE49-F238E27FC236}">
                <a16:creationId xmlns:a16="http://schemas.microsoft.com/office/drawing/2014/main" id="{0736D84B-D5F0-4BCB-9AFF-8AB36A67630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7299566-7A0C-4D5D-A2F6-A66BBAD9BD31}"/>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3017440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6C92D4-A942-4140-9C65-18297A9DBAD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982CE31-3A03-4310-A439-89DB66A3B58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88B0A0B-4284-4525-A7D8-ADF85D451EB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1C7B6C7-0F8E-49EA-B4E2-0EDDBAF79BE6}"/>
              </a:ext>
            </a:extLst>
          </p:cNvPr>
          <p:cNvSpPr>
            <a:spLocks noGrp="1"/>
          </p:cNvSpPr>
          <p:nvPr>
            <p:ph type="dt" sz="half" idx="10"/>
          </p:nvPr>
        </p:nvSpPr>
        <p:spPr/>
        <p:txBody>
          <a:bodyPr/>
          <a:lstStyle/>
          <a:p>
            <a:fld id="{D29AF951-F8A1-4231-A07F-50BEDCD1CF48}" type="datetime1">
              <a:rPr lang="de-DE" smtClean="0"/>
              <a:t>19.12.2022</a:t>
            </a:fld>
            <a:endParaRPr lang="de-DE"/>
          </a:p>
        </p:txBody>
      </p:sp>
      <p:sp>
        <p:nvSpPr>
          <p:cNvPr id="6" name="Fußzeilenplatzhalter 5">
            <a:extLst>
              <a:ext uri="{FF2B5EF4-FFF2-40B4-BE49-F238E27FC236}">
                <a16:creationId xmlns:a16="http://schemas.microsoft.com/office/drawing/2014/main" id="{FA37B4C5-1D51-47C5-BC28-78660695A3E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0F9E6C3-1645-4969-A312-C9BC2AD85278}"/>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421533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AE6B51-ECD0-4947-A128-8BB4CAF2DBB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F28E8B6-04C9-4FBA-AE40-9608C729A8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DC5599E6-5798-4419-B758-5F01742247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E610EAF-0FDC-491F-9707-42402E202B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8E1252D-8F7E-4D8B-9615-2EB7095DE56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AFE76A2-C431-4D19-AC30-71DA4B779454}"/>
              </a:ext>
            </a:extLst>
          </p:cNvPr>
          <p:cNvSpPr>
            <a:spLocks noGrp="1"/>
          </p:cNvSpPr>
          <p:nvPr>
            <p:ph type="dt" sz="half" idx="10"/>
          </p:nvPr>
        </p:nvSpPr>
        <p:spPr/>
        <p:txBody>
          <a:bodyPr/>
          <a:lstStyle/>
          <a:p>
            <a:fld id="{E50C1149-8BB8-430D-87D5-8320C7497345}" type="datetime1">
              <a:rPr lang="de-DE" smtClean="0"/>
              <a:t>19.12.2022</a:t>
            </a:fld>
            <a:endParaRPr lang="de-DE"/>
          </a:p>
        </p:txBody>
      </p:sp>
      <p:sp>
        <p:nvSpPr>
          <p:cNvPr id="8" name="Fußzeilenplatzhalter 7">
            <a:extLst>
              <a:ext uri="{FF2B5EF4-FFF2-40B4-BE49-F238E27FC236}">
                <a16:creationId xmlns:a16="http://schemas.microsoft.com/office/drawing/2014/main" id="{2C0B5FF5-51F0-4F65-9227-8CEF3F7DBA0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409028A9-8815-4522-94B2-EF56D58407D2}"/>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2396005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0A077C-BC41-46B0-8BB4-1F6ABEB2C53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1A659E0-536F-472A-8D79-93D42479BAB6}"/>
              </a:ext>
            </a:extLst>
          </p:cNvPr>
          <p:cNvSpPr>
            <a:spLocks noGrp="1"/>
          </p:cNvSpPr>
          <p:nvPr>
            <p:ph type="dt" sz="half" idx="10"/>
          </p:nvPr>
        </p:nvSpPr>
        <p:spPr/>
        <p:txBody>
          <a:bodyPr/>
          <a:lstStyle/>
          <a:p>
            <a:fld id="{FF71087F-40E7-4838-871B-3A4B46AED194}" type="datetime1">
              <a:rPr lang="de-DE" smtClean="0"/>
              <a:t>19.12.2022</a:t>
            </a:fld>
            <a:endParaRPr lang="de-DE"/>
          </a:p>
        </p:txBody>
      </p:sp>
      <p:sp>
        <p:nvSpPr>
          <p:cNvPr id="4" name="Fußzeilenplatzhalter 3">
            <a:extLst>
              <a:ext uri="{FF2B5EF4-FFF2-40B4-BE49-F238E27FC236}">
                <a16:creationId xmlns:a16="http://schemas.microsoft.com/office/drawing/2014/main" id="{79016F8D-CEAB-44D0-A96D-D79454AEC4E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28CCD71-8A7A-4666-959D-DD1D998BAEC8}"/>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88213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915C9FE-6FB4-4FA5-AEBA-FCF60ED03170}"/>
              </a:ext>
            </a:extLst>
          </p:cNvPr>
          <p:cNvSpPr>
            <a:spLocks noGrp="1"/>
          </p:cNvSpPr>
          <p:nvPr>
            <p:ph type="dt" sz="half" idx="10"/>
          </p:nvPr>
        </p:nvSpPr>
        <p:spPr/>
        <p:txBody>
          <a:bodyPr/>
          <a:lstStyle/>
          <a:p>
            <a:fld id="{14B7519A-39C4-450A-B0B5-506941B2AA32}" type="datetime1">
              <a:rPr lang="de-DE" smtClean="0"/>
              <a:t>19.12.2022</a:t>
            </a:fld>
            <a:endParaRPr lang="de-DE"/>
          </a:p>
        </p:txBody>
      </p:sp>
      <p:sp>
        <p:nvSpPr>
          <p:cNvPr id="3" name="Fußzeilenplatzhalter 2">
            <a:extLst>
              <a:ext uri="{FF2B5EF4-FFF2-40B4-BE49-F238E27FC236}">
                <a16:creationId xmlns:a16="http://schemas.microsoft.com/office/drawing/2014/main" id="{1F59F185-9855-4D11-B842-DB723D396848}"/>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301CB1B-F624-4A62-A64E-87C81C189D54}"/>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14003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A8DFB2-58BA-412B-9DB4-B7E643B4D21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5A83E12-4EF4-40CB-BAE2-8582BC563C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0AAE13C-6938-4757-AB85-43CA4FFECF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08AF5F6-4435-4704-9977-D37AD3D93B69}"/>
              </a:ext>
            </a:extLst>
          </p:cNvPr>
          <p:cNvSpPr>
            <a:spLocks noGrp="1"/>
          </p:cNvSpPr>
          <p:nvPr>
            <p:ph type="dt" sz="half" idx="10"/>
          </p:nvPr>
        </p:nvSpPr>
        <p:spPr/>
        <p:txBody>
          <a:bodyPr/>
          <a:lstStyle/>
          <a:p>
            <a:fld id="{FB2AF8E9-67FD-4846-AF89-3D523C1CC5F2}" type="datetime1">
              <a:rPr lang="de-DE" smtClean="0"/>
              <a:t>19.12.2022</a:t>
            </a:fld>
            <a:endParaRPr lang="de-DE"/>
          </a:p>
        </p:txBody>
      </p:sp>
      <p:sp>
        <p:nvSpPr>
          <p:cNvPr id="6" name="Fußzeilenplatzhalter 5">
            <a:extLst>
              <a:ext uri="{FF2B5EF4-FFF2-40B4-BE49-F238E27FC236}">
                <a16:creationId xmlns:a16="http://schemas.microsoft.com/office/drawing/2014/main" id="{C23822CA-B8ED-47AF-93C3-8505B3A3112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67F431E-C559-4395-A874-48B96F5F1A81}"/>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75060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F4BBEC-E30F-4F7A-8D85-F0BF344A58B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9D113ED-A6B8-419C-9643-70F2289582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0E7F238-D95C-4283-8B8B-FB08707C66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DB6D4C6-B606-428C-AC40-810E5D853B7B}"/>
              </a:ext>
            </a:extLst>
          </p:cNvPr>
          <p:cNvSpPr>
            <a:spLocks noGrp="1"/>
          </p:cNvSpPr>
          <p:nvPr>
            <p:ph type="dt" sz="half" idx="10"/>
          </p:nvPr>
        </p:nvSpPr>
        <p:spPr/>
        <p:txBody>
          <a:bodyPr/>
          <a:lstStyle/>
          <a:p>
            <a:fld id="{F0B09D7D-224B-4C40-92AE-AC4DF1B9EF8D}" type="datetime1">
              <a:rPr lang="de-DE" smtClean="0"/>
              <a:t>19.12.2022</a:t>
            </a:fld>
            <a:endParaRPr lang="de-DE"/>
          </a:p>
        </p:txBody>
      </p:sp>
      <p:sp>
        <p:nvSpPr>
          <p:cNvPr id="6" name="Fußzeilenplatzhalter 5">
            <a:extLst>
              <a:ext uri="{FF2B5EF4-FFF2-40B4-BE49-F238E27FC236}">
                <a16:creationId xmlns:a16="http://schemas.microsoft.com/office/drawing/2014/main" id="{EAFFB32C-3276-46B1-B012-64E48771F9A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DB193B5-BC9E-4E4C-90E3-9F7C6DE83FF4}"/>
              </a:ext>
            </a:extLst>
          </p:cNvPr>
          <p:cNvSpPr>
            <a:spLocks noGrp="1"/>
          </p:cNvSpPr>
          <p:nvPr>
            <p:ph type="sldNum" sz="quarter" idx="12"/>
          </p:nvPr>
        </p:nvSpPr>
        <p:spPr/>
        <p:txBody>
          <a:bodyPr/>
          <a:lstStyle/>
          <a:p>
            <a:fld id="{03F1AB1F-FBB8-4AB2-A7A5-B8CBA3025ED9}" type="slidenum">
              <a:rPr lang="de-DE" smtClean="0"/>
              <a:t>‹Nr.›</a:t>
            </a:fld>
            <a:endParaRPr lang="de-DE"/>
          </a:p>
        </p:txBody>
      </p:sp>
    </p:spTree>
    <p:extLst>
      <p:ext uri="{BB962C8B-B14F-4D97-AF65-F5344CB8AC3E}">
        <p14:creationId xmlns:p14="http://schemas.microsoft.com/office/powerpoint/2010/main" val="4419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jpeg"/><Relationship Id="rId2" Type="http://schemas.openxmlformats.org/officeDocument/2006/relationships/slideLayout" Target="../slideLayouts/slideLayout13.xml"/><Relationship Id="rId16" Type="http://schemas.openxmlformats.org/officeDocument/2006/relationships/image" Target="../media/image4.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DFC213-7F80-46BC-8615-BB2A800AC2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C817B9DC-41DE-46F9-B432-B2FFBB1D35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B178342-E545-4EBD-8C2D-1252746838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5D45C1-74AD-4138-946A-439DBA563117}" type="datetime1">
              <a:rPr lang="de-DE" smtClean="0"/>
              <a:t>19.12.2022</a:t>
            </a:fld>
            <a:endParaRPr lang="de-DE"/>
          </a:p>
        </p:txBody>
      </p:sp>
      <p:sp>
        <p:nvSpPr>
          <p:cNvPr id="5" name="Fußzeilenplatzhalter 4">
            <a:extLst>
              <a:ext uri="{FF2B5EF4-FFF2-40B4-BE49-F238E27FC236}">
                <a16:creationId xmlns:a16="http://schemas.microsoft.com/office/drawing/2014/main" id="{4573F2BC-0A2F-4F82-AB72-6FF2E80061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583337E4-0A60-4E3A-B6DC-B5190BAE2D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F1AB1F-FBB8-4AB2-A7A5-B8CBA3025ED9}" type="slidenum">
              <a:rPr lang="de-DE" smtClean="0"/>
              <a:t>‹Nr.›</a:t>
            </a:fld>
            <a:endParaRPr lang="de-DE"/>
          </a:p>
        </p:txBody>
      </p:sp>
    </p:spTree>
    <p:extLst>
      <p:ext uri="{BB962C8B-B14F-4D97-AF65-F5344CB8AC3E}">
        <p14:creationId xmlns:p14="http://schemas.microsoft.com/office/powerpoint/2010/main" val="2103897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74D53385-B126-1D4C-B84E-6BB4E625EA57}"/>
              </a:ext>
            </a:extLst>
          </p:cNvPr>
          <p:cNvSpPr/>
          <p:nvPr userDrawn="1"/>
        </p:nvSpPr>
        <p:spPr>
          <a:xfrm>
            <a:off x="-1" y="2522611"/>
            <a:ext cx="10219311" cy="72000"/>
          </a:xfrm>
          <a:prstGeom prst="rect">
            <a:avLst/>
          </a:prstGeom>
          <a:solidFill>
            <a:srgbClr val="487A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p>
        </p:txBody>
      </p:sp>
      <p:sp>
        <p:nvSpPr>
          <p:cNvPr id="8" name="Rechteck 7">
            <a:extLst>
              <a:ext uri="{FF2B5EF4-FFF2-40B4-BE49-F238E27FC236}">
                <a16:creationId xmlns:a16="http://schemas.microsoft.com/office/drawing/2014/main" id="{3861A86E-9C5C-DC49-A6AF-F17FF7048B76}"/>
              </a:ext>
            </a:extLst>
          </p:cNvPr>
          <p:cNvSpPr/>
          <p:nvPr userDrawn="1"/>
        </p:nvSpPr>
        <p:spPr>
          <a:xfrm>
            <a:off x="1" y="5253213"/>
            <a:ext cx="10219311" cy="72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solidFill>
                <a:srgbClr val="002E4B"/>
              </a:solidFill>
            </a:endParaRPr>
          </a:p>
        </p:txBody>
      </p:sp>
      <p:sp>
        <p:nvSpPr>
          <p:cNvPr id="9" name="Ellipse 19">
            <a:extLst>
              <a:ext uri="{FF2B5EF4-FFF2-40B4-BE49-F238E27FC236}">
                <a16:creationId xmlns:a16="http://schemas.microsoft.com/office/drawing/2014/main" id="{0F77D1FD-756A-A843-8277-67D5AEE9A92D}"/>
              </a:ext>
            </a:extLst>
          </p:cNvPr>
          <p:cNvSpPr/>
          <p:nvPr userDrawn="1"/>
        </p:nvSpPr>
        <p:spPr>
          <a:xfrm>
            <a:off x="9538744" y="-2148556"/>
            <a:ext cx="11155112" cy="11155112"/>
          </a:xfrm>
          <a:prstGeom prst="ellipse">
            <a:avLst/>
          </a:prstGeom>
          <a:solidFill>
            <a:srgbClr val="487AB5"/>
          </a:solidFill>
          <a:ln w="317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p>
        </p:txBody>
      </p:sp>
      <p:sp>
        <p:nvSpPr>
          <p:cNvPr id="10" name="Rechteck 9">
            <a:extLst>
              <a:ext uri="{FF2B5EF4-FFF2-40B4-BE49-F238E27FC236}">
                <a16:creationId xmlns:a16="http://schemas.microsoft.com/office/drawing/2014/main" id="{BBA49864-8F22-B945-8118-B3F133E32A03}"/>
              </a:ext>
            </a:extLst>
          </p:cNvPr>
          <p:cNvSpPr/>
          <p:nvPr userDrawn="1"/>
        </p:nvSpPr>
        <p:spPr>
          <a:xfrm>
            <a:off x="0" y="2771912"/>
            <a:ext cx="12336693" cy="2304000"/>
          </a:xfrm>
          <a:prstGeom prst="rect">
            <a:avLst/>
          </a:prstGeom>
          <a:solidFill>
            <a:srgbClr val="002E4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p>
        </p:txBody>
      </p:sp>
      <p:pic>
        <p:nvPicPr>
          <p:cNvPr id="11" name="Grafik 10">
            <a:extLst>
              <a:ext uri="{FF2B5EF4-FFF2-40B4-BE49-F238E27FC236}">
                <a16:creationId xmlns:a16="http://schemas.microsoft.com/office/drawing/2014/main" id="{3475097F-ED5B-A045-911D-685CD69F2F1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7382" y="356659"/>
            <a:ext cx="2496277" cy="794764"/>
          </a:xfrm>
          <a:prstGeom prst="rect">
            <a:avLst/>
          </a:prstGeom>
        </p:spPr>
      </p:pic>
      <p:pic>
        <p:nvPicPr>
          <p:cNvPr id="12" name="Grafik 11">
            <a:extLst>
              <a:ext uri="{FF2B5EF4-FFF2-40B4-BE49-F238E27FC236}">
                <a16:creationId xmlns:a16="http://schemas.microsoft.com/office/drawing/2014/main" id="{8AE66CF1-D371-7D46-B847-26959266FAE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9325" b="8269"/>
          <a:stretch/>
        </p:blipFill>
        <p:spPr>
          <a:xfrm>
            <a:off x="5327915" y="5829268"/>
            <a:ext cx="1824203" cy="491457"/>
          </a:xfrm>
          <a:prstGeom prst="rect">
            <a:avLst/>
          </a:prstGeom>
        </p:spPr>
      </p:pic>
      <p:pic>
        <p:nvPicPr>
          <p:cNvPr id="13" name="Grafik 12">
            <a:extLst>
              <a:ext uri="{FF2B5EF4-FFF2-40B4-BE49-F238E27FC236}">
                <a16:creationId xmlns:a16="http://schemas.microsoft.com/office/drawing/2014/main" id="{1C1B6BF3-A2A5-934F-A4E9-5A77C7991EEE}"/>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440150" y="5829267"/>
            <a:ext cx="2183357" cy="382420"/>
          </a:xfrm>
          <a:prstGeom prst="rect">
            <a:avLst/>
          </a:prstGeom>
        </p:spPr>
      </p:pic>
      <p:pic>
        <p:nvPicPr>
          <p:cNvPr id="14" name="Grafik 13">
            <a:extLst>
              <a:ext uri="{FF2B5EF4-FFF2-40B4-BE49-F238E27FC236}">
                <a16:creationId xmlns:a16="http://schemas.microsoft.com/office/drawing/2014/main" id="{1DED3420-EF4A-D04F-A738-ACBFD273AC2A}"/>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527381" y="5733257"/>
            <a:ext cx="1219731" cy="610641"/>
          </a:xfrm>
          <a:prstGeom prst="rect">
            <a:avLst/>
          </a:prstGeom>
        </p:spPr>
      </p:pic>
      <p:pic>
        <p:nvPicPr>
          <p:cNvPr id="15" name="Grafik 14">
            <a:extLst>
              <a:ext uri="{FF2B5EF4-FFF2-40B4-BE49-F238E27FC236}">
                <a16:creationId xmlns:a16="http://schemas.microsoft.com/office/drawing/2014/main" id="{91D28536-5B3C-B344-85D8-656427424AE0}"/>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159563" y="5961379"/>
            <a:ext cx="3072341" cy="251931"/>
          </a:xfrm>
          <a:prstGeom prst="rect">
            <a:avLst/>
          </a:prstGeom>
        </p:spPr>
      </p:pic>
      <p:sp>
        <p:nvSpPr>
          <p:cNvPr id="16" name="Textfeld 15">
            <a:extLst>
              <a:ext uri="{FF2B5EF4-FFF2-40B4-BE49-F238E27FC236}">
                <a16:creationId xmlns:a16="http://schemas.microsoft.com/office/drawing/2014/main" id="{B842D01F-D469-FD47-A3D7-D16D322E5EDC}"/>
              </a:ext>
            </a:extLst>
          </p:cNvPr>
          <p:cNvSpPr txBox="1"/>
          <p:nvPr userDrawn="1"/>
        </p:nvSpPr>
        <p:spPr>
          <a:xfrm>
            <a:off x="4104798" y="1604798"/>
            <a:ext cx="7559821" cy="913007"/>
          </a:xfrm>
          <a:prstGeom prst="rect">
            <a:avLst/>
          </a:prstGeom>
          <a:noFill/>
        </p:spPr>
        <p:txBody>
          <a:bodyPr wrap="square" lIns="0" rtlCol="0">
            <a:spAutoFit/>
          </a:bodyPr>
          <a:lstStyle/>
          <a:p>
            <a:pPr defTabSz="383990">
              <a:tabLst>
                <a:tab pos="383990" algn="l"/>
              </a:tabLst>
            </a:pPr>
            <a:r>
              <a:rPr lang="de-DE" sz="5333" b="1" dirty="0">
                <a:solidFill>
                  <a:srgbClr val="002E4B"/>
                </a:solidFill>
                <a:latin typeface="Segoe UI" panose="020B0502040204020203" pitchFamily="34" charset="0"/>
                <a:ea typeface="Segoe UI" panose="020B0502040204020203" pitchFamily="34" charset="0"/>
                <a:cs typeface="Segoe UI" panose="020B0502040204020203" pitchFamily="34" charset="0"/>
              </a:rPr>
              <a:t>#GeoWoche2021</a:t>
            </a:r>
          </a:p>
        </p:txBody>
      </p:sp>
      <p:pic>
        <p:nvPicPr>
          <p:cNvPr id="17" name="Grafik 16">
            <a:extLst>
              <a:ext uri="{FF2B5EF4-FFF2-40B4-BE49-F238E27FC236}">
                <a16:creationId xmlns:a16="http://schemas.microsoft.com/office/drawing/2014/main" id="{4110EDE1-EF76-644C-B1B3-229F297BE9E2}"/>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9712489" y="5346898"/>
            <a:ext cx="2782852" cy="2784309"/>
          </a:xfrm>
          <a:prstGeom prst="rect">
            <a:avLst/>
          </a:prstGeom>
        </p:spPr>
      </p:pic>
    </p:spTree>
    <p:extLst>
      <p:ext uri="{BB962C8B-B14F-4D97-AF65-F5344CB8AC3E}">
        <p14:creationId xmlns:p14="http://schemas.microsoft.com/office/powerpoint/2010/main" val="3587344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E03FAED1-1900-C545-A76D-97357D3914E4}"/>
              </a:ext>
            </a:extLst>
          </p:cNvPr>
          <p:cNvSpPr txBox="1"/>
          <p:nvPr/>
        </p:nvSpPr>
        <p:spPr>
          <a:xfrm>
            <a:off x="527382" y="2852936"/>
            <a:ext cx="11136255" cy="2082558"/>
          </a:xfrm>
          <a:prstGeom prst="rect">
            <a:avLst/>
          </a:prstGeom>
          <a:noFill/>
        </p:spPr>
        <p:txBody>
          <a:bodyPr wrap="square" lIns="0" rtlCol="0">
            <a:spAutoFit/>
          </a:bodyPr>
          <a:lstStyle/>
          <a:p>
            <a:pPr defTabSz="383990">
              <a:tabLst>
                <a:tab pos="383990" algn="l"/>
              </a:tabLst>
            </a:pPr>
            <a:r>
              <a:rPr lang="de-DE" sz="8000" b="1" dirty="0">
                <a:solidFill>
                  <a:prstClr val="white"/>
                </a:solidFill>
                <a:latin typeface="Segoe UI" panose="020B0502040204020203" pitchFamily="34" charset="0"/>
                <a:cs typeface="Segoe UI" panose="020B0502040204020203" pitchFamily="34" charset="0"/>
              </a:rPr>
              <a:t>GEOGRAPHIE</a:t>
            </a:r>
            <a:endParaRPr lang="de-DE" sz="2667" b="1" dirty="0">
              <a:solidFill>
                <a:prstClr val="white"/>
              </a:solidFill>
              <a:latin typeface="Segoe UI" panose="020B0502040204020203" pitchFamily="34" charset="0"/>
              <a:cs typeface="Segoe UI" panose="020B0502040204020203" pitchFamily="34" charset="0"/>
            </a:endParaRPr>
          </a:p>
          <a:p>
            <a:pPr defTabSz="383990">
              <a:tabLst>
                <a:tab pos="383990" algn="l"/>
              </a:tabLst>
            </a:pPr>
            <a:r>
              <a:rPr lang="de-DE" sz="4800" b="1" dirty="0">
                <a:solidFill>
                  <a:prstClr val="white"/>
                </a:solidFill>
                <a:latin typeface="Segoe UI" panose="020B0502040204020203" pitchFamily="34" charset="0"/>
                <a:cs typeface="Segoe UI" panose="020B0502040204020203" pitchFamily="34" charset="0"/>
              </a:rPr>
              <a:t>MINT-Fach </a:t>
            </a:r>
          </a:p>
        </p:txBody>
      </p:sp>
      <p:sp>
        <p:nvSpPr>
          <p:cNvPr id="2" name="Rechteck 1">
            <a:extLst>
              <a:ext uri="{FF2B5EF4-FFF2-40B4-BE49-F238E27FC236}">
                <a16:creationId xmlns:a16="http://schemas.microsoft.com/office/drawing/2014/main" id="{D0653A9C-1E6D-4969-A96B-C1EC0E2F860C}"/>
              </a:ext>
            </a:extLst>
          </p:cNvPr>
          <p:cNvSpPr/>
          <p:nvPr/>
        </p:nvSpPr>
        <p:spPr>
          <a:xfrm>
            <a:off x="3887755" y="1604798"/>
            <a:ext cx="5664629" cy="7680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de-DE" sz="2400">
              <a:solidFill>
                <a:prstClr val="white"/>
              </a:solidFill>
              <a:latin typeface="Calibri" panose="020F0502020204030204"/>
            </a:endParaRPr>
          </a:p>
        </p:txBody>
      </p:sp>
      <p:sp>
        <p:nvSpPr>
          <p:cNvPr id="4" name="Rechteck 3">
            <a:extLst>
              <a:ext uri="{FF2B5EF4-FFF2-40B4-BE49-F238E27FC236}">
                <a16:creationId xmlns:a16="http://schemas.microsoft.com/office/drawing/2014/main" id="{235C5930-AAD4-4A96-B949-4E98A1A78FC6}"/>
              </a:ext>
            </a:extLst>
          </p:cNvPr>
          <p:cNvSpPr/>
          <p:nvPr/>
        </p:nvSpPr>
        <p:spPr>
          <a:xfrm>
            <a:off x="489248" y="5446388"/>
            <a:ext cx="9409045" cy="10444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de-DE" sz="2400">
              <a:solidFill>
                <a:prstClr val="white"/>
              </a:solidFill>
              <a:latin typeface="Calibri" panose="020F0502020204030204"/>
            </a:endParaRPr>
          </a:p>
        </p:txBody>
      </p:sp>
      <p:pic>
        <p:nvPicPr>
          <p:cNvPr id="5" name="Grafik 4"/>
          <p:cNvPicPr>
            <a:picLocks noChangeAspect="1"/>
          </p:cNvPicPr>
          <p:nvPr/>
        </p:nvPicPr>
        <p:blipFill>
          <a:blip r:embed="rId3"/>
          <a:stretch>
            <a:fillRect/>
          </a:stretch>
        </p:blipFill>
        <p:spPr>
          <a:xfrm>
            <a:off x="3296733" y="324851"/>
            <a:ext cx="1182043" cy="1012467"/>
          </a:xfrm>
          <a:prstGeom prst="rect">
            <a:avLst/>
          </a:prstGeom>
        </p:spPr>
      </p:pic>
    </p:spTree>
    <p:extLst>
      <p:ext uri="{BB962C8B-B14F-4D97-AF65-F5344CB8AC3E}">
        <p14:creationId xmlns:p14="http://schemas.microsoft.com/office/powerpoint/2010/main" val="628483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9" name="Textfeld 8">
            <a:extLst>
              <a:ext uri="{FF2B5EF4-FFF2-40B4-BE49-F238E27FC236}">
                <a16:creationId xmlns:a16="http://schemas.microsoft.com/office/drawing/2014/main" id="{B56ECB16-83D1-461C-B4D7-2A9EF8B248BE}"/>
              </a:ext>
            </a:extLst>
          </p:cNvPr>
          <p:cNvSpPr txBox="1"/>
          <p:nvPr/>
        </p:nvSpPr>
        <p:spPr>
          <a:xfrm>
            <a:off x="5840440" y="2131293"/>
            <a:ext cx="6265950" cy="3970318"/>
          </a:xfrm>
          <a:prstGeom prst="rect">
            <a:avLst/>
          </a:prstGeom>
          <a:noFill/>
        </p:spPr>
        <p:txBody>
          <a:bodyPr wrap="square" rtlCol="0">
            <a:spAutoFit/>
          </a:bodyPr>
          <a:lstStyle/>
          <a:p>
            <a:r>
              <a:rPr lang="de-DE" dirty="0"/>
              <a:t>Der Geographieunterricht bietet</a:t>
            </a:r>
          </a:p>
          <a:p>
            <a:r>
              <a:rPr lang="de-DE" dirty="0"/>
              <a:t>ein einzigartiges</a:t>
            </a:r>
            <a:r>
              <a:rPr lang="de-DE" b="1" dirty="0"/>
              <a:t> </a:t>
            </a:r>
            <a:r>
              <a:rPr lang="de-DE" dirty="0"/>
              <a:t>Methodenspektrum,</a:t>
            </a:r>
            <a:r>
              <a:rPr lang="de-DE" b="1" dirty="0"/>
              <a:t> </a:t>
            </a:r>
          </a:p>
          <a:p>
            <a:r>
              <a:rPr lang="de-DE" dirty="0"/>
              <a:t>das </a:t>
            </a:r>
            <a:r>
              <a:rPr lang="de-DE" b="1" dirty="0"/>
              <a:t>naturwissenschaftliche  Methoden </a:t>
            </a:r>
            <a:r>
              <a:rPr lang="de-DE" dirty="0"/>
              <a:t>und</a:t>
            </a:r>
            <a:r>
              <a:rPr lang="de-DE" b="1" dirty="0"/>
              <a:t> </a:t>
            </a:r>
            <a:r>
              <a:rPr lang="de-DE" b="1" dirty="0" smtClean="0"/>
              <a:t>gesellschafts- wissenschaftliche Methoden </a:t>
            </a:r>
            <a:r>
              <a:rPr lang="de-DE" dirty="0"/>
              <a:t>umfasst.</a:t>
            </a:r>
          </a:p>
          <a:p>
            <a:endParaRPr lang="de-DE" b="1" dirty="0"/>
          </a:p>
          <a:p>
            <a:r>
              <a:rPr lang="de-DE" b="1" dirty="0">
                <a:latin typeface="Meta Offc Pro" panose="020B0504030101020102" pitchFamily="34" charset="0"/>
              </a:rPr>
              <a:t>▸ </a:t>
            </a:r>
            <a:r>
              <a:rPr lang="de-DE" b="1" dirty="0" smtClean="0"/>
              <a:t>Geländepraktika, </a:t>
            </a:r>
            <a:r>
              <a:rPr lang="de-DE" b="1" dirty="0"/>
              <a:t>Exkursionen</a:t>
            </a:r>
          </a:p>
          <a:p>
            <a:endParaRPr lang="de-DE" b="1" dirty="0"/>
          </a:p>
          <a:p>
            <a:r>
              <a:rPr lang="de-DE" b="1" dirty="0"/>
              <a:t>▸ </a:t>
            </a:r>
            <a:r>
              <a:rPr lang="de-DE" b="1" dirty="0" smtClean="0"/>
              <a:t>Experimente, Modelle</a:t>
            </a:r>
            <a:endParaRPr lang="de-DE" b="1" dirty="0"/>
          </a:p>
          <a:p>
            <a:endParaRPr lang="de-DE" b="1" dirty="0"/>
          </a:p>
          <a:p>
            <a:pPr marL="176213" indent="-176213"/>
            <a:r>
              <a:rPr lang="de-DE" b="1" dirty="0">
                <a:latin typeface="Meta Offc Pro" panose="020B0504030101020102" pitchFamily="34" charset="0"/>
              </a:rPr>
              <a:t>▸ </a:t>
            </a:r>
            <a:r>
              <a:rPr lang="de-DE" b="1" dirty="0"/>
              <a:t>Digitale Geomedien als Handwerkszeug für die Zukunft </a:t>
            </a:r>
          </a:p>
          <a:p>
            <a:pPr marL="176213" indent="-176213"/>
            <a:r>
              <a:rPr lang="de-DE" dirty="0"/>
              <a:t>	(Google Earth, GPS, Geoinformationssysteme </a:t>
            </a:r>
            <a:r>
              <a:rPr lang="de-DE" dirty="0">
                <a:solidFill>
                  <a:schemeClr val="accent1"/>
                </a:solidFill>
              </a:rPr>
              <a:t>– </a:t>
            </a:r>
            <a:r>
              <a:rPr lang="de-DE" dirty="0"/>
              <a:t>Anwendung</a:t>
            </a:r>
          </a:p>
          <a:p>
            <a:pPr marL="176213" indent="-176213"/>
            <a:r>
              <a:rPr lang="de-DE" dirty="0"/>
              <a:t>    in unterschiedlichsten Bereichen)</a:t>
            </a:r>
          </a:p>
          <a:p>
            <a:pPr marL="176213" indent="-176213"/>
            <a:endParaRPr lang="de-DE" dirty="0"/>
          </a:p>
          <a:p>
            <a:pPr marL="176213" indent="-176213"/>
            <a:r>
              <a:rPr lang="de-DE" dirty="0"/>
              <a:t> </a:t>
            </a:r>
          </a:p>
        </p:txBody>
      </p:sp>
      <p:sp>
        <p:nvSpPr>
          <p:cNvPr id="12" name="Textfeld 11">
            <a:extLst>
              <a:ext uri="{FF2B5EF4-FFF2-40B4-BE49-F238E27FC236}">
                <a16:creationId xmlns:a16="http://schemas.microsoft.com/office/drawing/2014/main" id="{9907D981-988C-47AC-AE4B-53F6C3AF7EFE}"/>
              </a:ext>
            </a:extLst>
          </p:cNvPr>
          <p:cNvSpPr txBox="1"/>
          <p:nvPr/>
        </p:nvSpPr>
        <p:spPr>
          <a:xfrm>
            <a:off x="415757" y="1097985"/>
            <a:ext cx="10788023" cy="523220"/>
          </a:xfrm>
          <a:prstGeom prst="rect">
            <a:avLst/>
          </a:prstGeom>
          <a:noFill/>
        </p:spPr>
        <p:txBody>
          <a:bodyPr wrap="square" rtlCol="0">
            <a:spAutoFit/>
          </a:bodyPr>
          <a:lstStyle/>
          <a:p>
            <a:r>
              <a:rPr lang="de-DE" sz="2800" b="1" dirty="0">
                <a:solidFill>
                  <a:srgbClr val="ED7D31"/>
                </a:solidFill>
              </a:rPr>
              <a:t>Naturwissenschaftliche und geoinformatorische Methoden </a:t>
            </a:r>
            <a:endParaRPr lang="de-DE" sz="3200" b="1" dirty="0">
              <a:solidFill>
                <a:srgbClr val="ED7D31"/>
              </a:solidFill>
            </a:endParaRPr>
          </a:p>
        </p:txBody>
      </p:sp>
      <p:sp>
        <p:nvSpPr>
          <p:cNvPr id="11" name="Textfeld 10">
            <a:extLst>
              <a:ext uri="{FF2B5EF4-FFF2-40B4-BE49-F238E27FC236}">
                <a16:creationId xmlns:a16="http://schemas.microsoft.com/office/drawing/2014/main" id="{8F97A75E-9FD8-405C-97FD-19F2BB1A34A5}"/>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10</a:t>
            </a:fld>
            <a:endParaRPr lang="de-DE" sz="1600" dirty="0">
              <a:solidFill>
                <a:srgbClr val="002E4B"/>
              </a:solidFill>
            </a:endParaRPr>
          </a:p>
        </p:txBody>
      </p:sp>
      <p:sp>
        <p:nvSpPr>
          <p:cNvPr id="15" name="Textfeld 14"/>
          <p:cNvSpPr txBox="1"/>
          <p:nvPr/>
        </p:nvSpPr>
        <p:spPr>
          <a:xfrm>
            <a:off x="415757" y="6032616"/>
            <a:ext cx="9542612" cy="400110"/>
          </a:xfrm>
          <a:prstGeom prst="rect">
            <a:avLst/>
          </a:prstGeom>
          <a:noFill/>
        </p:spPr>
        <p:txBody>
          <a:bodyPr wrap="none" rtlCol="0">
            <a:spAutoFit/>
          </a:bodyPr>
          <a:lstStyle/>
          <a:p>
            <a:r>
              <a:rPr lang="de-DE" sz="2000" b="1" dirty="0">
                <a:solidFill>
                  <a:srgbClr val="ED7D31"/>
                </a:solidFill>
              </a:rPr>
              <a:t>Diese Methoden sind Teil des Lehrplans und Teil der  </a:t>
            </a:r>
            <a:r>
              <a:rPr lang="de-DE" sz="2000" b="1" dirty="0" smtClean="0">
                <a:solidFill>
                  <a:srgbClr val="ED7D31"/>
                </a:solidFill>
              </a:rPr>
              <a:t>Geographielehrkräfteausbildung </a:t>
            </a:r>
            <a:r>
              <a:rPr lang="de-DE" sz="2000" b="1" dirty="0">
                <a:solidFill>
                  <a:srgbClr val="ED7D31"/>
                </a:solidFill>
              </a:rPr>
              <a:t>! </a:t>
            </a:r>
            <a:endParaRPr lang="de-DE" sz="2000" dirty="0"/>
          </a:p>
        </p:txBody>
      </p:sp>
      <p:sp>
        <p:nvSpPr>
          <p:cNvPr id="16" name="Textfeld 15"/>
          <p:cNvSpPr txBox="1"/>
          <p:nvPr/>
        </p:nvSpPr>
        <p:spPr>
          <a:xfrm>
            <a:off x="10098464" y="663104"/>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a:t>
            </a:r>
            <a:r>
              <a:rPr lang="de-DE" sz="4400" dirty="0">
                <a:solidFill>
                  <a:srgbClr val="FF0000"/>
                </a:solidFill>
                <a:latin typeface="Bahnschrift" panose="020B0502040204020203" pitchFamily="34" charset="0"/>
              </a:rPr>
              <a:t>I N</a:t>
            </a:r>
            <a:r>
              <a:rPr lang="de-DE" sz="4400" dirty="0">
                <a:solidFill>
                  <a:schemeClr val="accent1">
                    <a:lumMod val="75000"/>
                  </a:schemeClr>
                </a:solidFill>
                <a:latin typeface="Bahnschrift" panose="020B0502040204020203" pitchFamily="34" charset="0"/>
              </a:rPr>
              <a:t> T</a:t>
            </a:r>
          </a:p>
        </p:txBody>
      </p:sp>
      <p:sp>
        <p:nvSpPr>
          <p:cNvPr id="13" name="Textfeld 12"/>
          <p:cNvSpPr txBox="1"/>
          <p:nvPr/>
        </p:nvSpPr>
        <p:spPr>
          <a:xfrm>
            <a:off x="570155" y="2632998"/>
            <a:ext cx="3902735" cy="923330"/>
          </a:xfrm>
          <a:prstGeom prst="rect">
            <a:avLst/>
          </a:prstGeom>
          <a:noFill/>
        </p:spPr>
        <p:txBody>
          <a:bodyPr wrap="none" rtlCol="0">
            <a:spAutoFit/>
          </a:bodyPr>
          <a:lstStyle/>
          <a:p>
            <a:r>
              <a:rPr lang="de-DE" dirty="0" smtClean="0">
                <a:solidFill>
                  <a:srgbClr val="FF0000"/>
                </a:solidFill>
              </a:rPr>
              <a:t>Die drei Abbildungen zu Methoden des </a:t>
            </a:r>
          </a:p>
          <a:p>
            <a:r>
              <a:rPr lang="de-DE" dirty="0" smtClean="0">
                <a:solidFill>
                  <a:srgbClr val="FF0000"/>
                </a:solidFill>
              </a:rPr>
              <a:t>Geographieunterrichts wurden aus </a:t>
            </a:r>
          </a:p>
          <a:p>
            <a:r>
              <a:rPr lang="de-DE" dirty="0" smtClean="0">
                <a:solidFill>
                  <a:srgbClr val="FF0000"/>
                </a:solidFill>
              </a:rPr>
              <a:t>urheberrechtlichen Gründen entfernt.</a:t>
            </a:r>
            <a:endParaRPr lang="de-DE" dirty="0">
              <a:solidFill>
                <a:srgbClr val="FF0000"/>
              </a:solidFill>
            </a:endParaRPr>
          </a:p>
        </p:txBody>
      </p:sp>
    </p:spTree>
    <p:extLst>
      <p:ext uri="{BB962C8B-B14F-4D97-AF65-F5344CB8AC3E}">
        <p14:creationId xmlns:p14="http://schemas.microsoft.com/office/powerpoint/2010/main" val="30677280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11" name="Textfeld 10">
            <a:extLst>
              <a:ext uri="{FF2B5EF4-FFF2-40B4-BE49-F238E27FC236}">
                <a16:creationId xmlns:a16="http://schemas.microsoft.com/office/drawing/2014/main" id="{41E9621E-D5C5-4C6E-ACC2-14ABB1FCF5D9}"/>
              </a:ext>
            </a:extLst>
          </p:cNvPr>
          <p:cNvSpPr txBox="1"/>
          <p:nvPr/>
        </p:nvSpPr>
        <p:spPr>
          <a:xfrm>
            <a:off x="240973" y="1118358"/>
            <a:ext cx="12192000" cy="1231106"/>
          </a:xfrm>
          <a:prstGeom prst="rect">
            <a:avLst/>
          </a:prstGeom>
          <a:noFill/>
        </p:spPr>
        <p:txBody>
          <a:bodyPr wrap="square" rtlCol="0">
            <a:spAutoFit/>
          </a:bodyPr>
          <a:lstStyle/>
          <a:p>
            <a:r>
              <a:rPr lang="de-DE" sz="2800" b="1" dirty="0">
                <a:solidFill>
                  <a:srgbClr val="ED7D31"/>
                </a:solidFill>
              </a:rPr>
              <a:t>RÄUMLICHE ORIENTIERUNGSKOMPETENZ </a:t>
            </a:r>
          </a:p>
          <a:p>
            <a:r>
              <a:rPr lang="de-DE" sz="2400" b="1" dirty="0">
                <a:solidFill>
                  <a:srgbClr val="4678B4"/>
                </a:solidFill>
              </a:rPr>
              <a:t>im Sinne von </a:t>
            </a:r>
            <a:r>
              <a:rPr lang="de-DE" sz="2400" b="1" dirty="0" err="1">
                <a:solidFill>
                  <a:srgbClr val="4678B4"/>
                </a:solidFill>
              </a:rPr>
              <a:t>Spatial</a:t>
            </a:r>
            <a:r>
              <a:rPr lang="de-DE" sz="2400" b="1" dirty="0">
                <a:solidFill>
                  <a:srgbClr val="4678B4"/>
                </a:solidFill>
              </a:rPr>
              <a:t> </a:t>
            </a:r>
            <a:r>
              <a:rPr lang="de-DE" sz="2400" b="1" dirty="0" err="1">
                <a:solidFill>
                  <a:srgbClr val="4678B4"/>
                </a:solidFill>
              </a:rPr>
              <a:t>Literacy</a:t>
            </a:r>
            <a:endParaRPr lang="de-DE" sz="2400" b="1" dirty="0">
              <a:solidFill>
                <a:srgbClr val="4678B4"/>
              </a:solidFill>
            </a:endParaRPr>
          </a:p>
          <a:p>
            <a:endParaRPr lang="de-DE" sz="2200" b="1" dirty="0">
              <a:solidFill>
                <a:srgbClr val="ED7D31"/>
              </a:solidFill>
            </a:endParaRPr>
          </a:p>
        </p:txBody>
      </p:sp>
      <p:sp>
        <p:nvSpPr>
          <p:cNvPr id="2" name="Textfeld 1">
            <a:extLst>
              <a:ext uri="{FF2B5EF4-FFF2-40B4-BE49-F238E27FC236}">
                <a16:creationId xmlns:a16="http://schemas.microsoft.com/office/drawing/2014/main" id="{9F0115CA-CD8F-49E0-8DE9-47ABF59A3616}"/>
              </a:ext>
            </a:extLst>
          </p:cNvPr>
          <p:cNvSpPr txBox="1"/>
          <p:nvPr/>
        </p:nvSpPr>
        <p:spPr>
          <a:xfrm>
            <a:off x="314907" y="2658651"/>
            <a:ext cx="2885494" cy="646331"/>
          </a:xfrm>
          <a:prstGeom prst="rect">
            <a:avLst/>
          </a:prstGeom>
          <a:noFill/>
          <a:ln w="38100">
            <a:solidFill>
              <a:srgbClr val="4678B4"/>
            </a:solidFill>
          </a:ln>
        </p:spPr>
        <p:txBody>
          <a:bodyPr wrap="square" rtlCol="0">
            <a:spAutoFit/>
          </a:bodyPr>
          <a:lstStyle/>
          <a:p>
            <a:pPr algn="ctr"/>
            <a:r>
              <a:rPr lang="de-DE" b="1" dirty="0"/>
              <a:t>Topographische Kenntnisse</a:t>
            </a:r>
          </a:p>
          <a:p>
            <a:pPr algn="ctr"/>
            <a:r>
              <a:rPr lang="de-DE" dirty="0"/>
              <a:t>&amp; räumliche Ordnungsraster</a:t>
            </a:r>
          </a:p>
        </p:txBody>
      </p:sp>
      <p:sp>
        <p:nvSpPr>
          <p:cNvPr id="14" name="Textfeld 13">
            <a:extLst>
              <a:ext uri="{FF2B5EF4-FFF2-40B4-BE49-F238E27FC236}">
                <a16:creationId xmlns:a16="http://schemas.microsoft.com/office/drawing/2014/main" id="{317AC587-F3CB-44DB-A4B0-9F4F1E66EC79}"/>
              </a:ext>
            </a:extLst>
          </p:cNvPr>
          <p:cNvSpPr txBox="1"/>
          <p:nvPr/>
        </p:nvSpPr>
        <p:spPr>
          <a:xfrm>
            <a:off x="6229351" y="2658651"/>
            <a:ext cx="2592000" cy="646331"/>
          </a:xfrm>
          <a:prstGeom prst="rect">
            <a:avLst/>
          </a:prstGeom>
          <a:noFill/>
          <a:ln w="38100">
            <a:solidFill>
              <a:srgbClr val="4678B4"/>
            </a:solidFill>
          </a:ln>
        </p:spPr>
        <p:txBody>
          <a:bodyPr wrap="square" rtlCol="0">
            <a:spAutoFit/>
          </a:bodyPr>
          <a:lstStyle/>
          <a:p>
            <a:pPr algn="ctr"/>
            <a:r>
              <a:rPr lang="de-DE" dirty="0"/>
              <a:t>Umgang mit </a:t>
            </a:r>
          </a:p>
          <a:p>
            <a:pPr algn="ctr"/>
            <a:r>
              <a:rPr lang="de-DE" b="1" dirty="0"/>
              <a:t>digitalen Geomedien</a:t>
            </a:r>
          </a:p>
        </p:txBody>
      </p:sp>
      <p:sp>
        <p:nvSpPr>
          <p:cNvPr id="15" name="Textfeld 14">
            <a:extLst>
              <a:ext uri="{FF2B5EF4-FFF2-40B4-BE49-F238E27FC236}">
                <a16:creationId xmlns:a16="http://schemas.microsoft.com/office/drawing/2014/main" id="{5E94811E-C8C1-43BA-B85D-75B8C88E0057}"/>
              </a:ext>
            </a:extLst>
          </p:cNvPr>
          <p:cNvSpPr txBox="1"/>
          <p:nvPr/>
        </p:nvSpPr>
        <p:spPr>
          <a:xfrm>
            <a:off x="3427546" y="2658651"/>
            <a:ext cx="2592000" cy="646331"/>
          </a:xfrm>
          <a:prstGeom prst="rect">
            <a:avLst/>
          </a:prstGeom>
          <a:noFill/>
          <a:ln w="38100">
            <a:solidFill>
              <a:srgbClr val="4678B4"/>
            </a:solidFill>
          </a:ln>
        </p:spPr>
        <p:txBody>
          <a:bodyPr wrap="square" rtlCol="0">
            <a:spAutoFit/>
          </a:bodyPr>
          <a:lstStyle/>
          <a:p>
            <a:pPr algn="ctr"/>
            <a:r>
              <a:rPr lang="de-DE" dirty="0"/>
              <a:t>Umgang mit </a:t>
            </a:r>
          </a:p>
          <a:p>
            <a:pPr algn="ctr"/>
            <a:r>
              <a:rPr lang="de-DE" b="1" dirty="0"/>
              <a:t>Karten </a:t>
            </a:r>
            <a:endParaRPr lang="de-DE" dirty="0"/>
          </a:p>
        </p:txBody>
      </p:sp>
      <p:sp>
        <p:nvSpPr>
          <p:cNvPr id="17" name="Textfeld 16">
            <a:extLst>
              <a:ext uri="{FF2B5EF4-FFF2-40B4-BE49-F238E27FC236}">
                <a16:creationId xmlns:a16="http://schemas.microsoft.com/office/drawing/2014/main" id="{08C21D0B-BC00-4E29-85E2-D85AF532B662}"/>
              </a:ext>
            </a:extLst>
          </p:cNvPr>
          <p:cNvSpPr txBox="1"/>
          <p:nvPr/>
        </p:nvSpPr>
        <p:spPr>
          <a:xfrm>
            <a:off x="9002668" y="2663836"/>
            <a:ext cx="2941682" cy="646331"/>
          </a:xfrm>
          <a:prstGeom prst="rect">
            <a:avLst/>
          </a:prstGeom>
          <a:noFill/>
          <a:ln w="38100">
            <a:solidFill>
              <a:srgbClr val="4678B4"/>
            </a:solidFill>
          </a:ln>
        </p:spPr>
        <p:txBody>
          <a:bodyPr wrap="square" rtlCol="0">
            <a:spAutoFit/>
          </a:bodyPr>
          <a:lstStyle/>
          <a:p>
            <a:pPr algn="ctr"/>
            <a:r>
              <a:rPr lang="de-DE" dirty="0"/>
              <a:t>Hinterfragen von </a:t>
            </a:r>
            <a:r>
              <a:rPr lang="de-DE" b="1" dirty="0"/>
              <a:t>Raum</a:t>
            </a:r>
            <a:r>
              <a:rPr lang="de-DE" dirty="0"/>
              <a:t> </a:t>
            </a:r>
          </a:p>
          <a:p>
            <a:pPr algn="ctr"/>
            <a:r>
              <a:rPr lang="de-DE" b="1" dirty="0"/>
              <a:t>-imagination &amp; -konstruktion</a:t>
            </a:r>
          </a:p>
        </p:txBody>
      </p:sp>
      <p:sp>
        <p:nvSpPr>
          <p:cNvPr id="24" name="Textfeld 23">
            <a:extLst>
              <a:ext uri="{FF2B5EF4-FFF2-40B4-BE49-F238E27FC236}">
                <a16:creationId xmlns:a16="http://schemas.microsoft.com/office/drawing/2014/main" id="{C35D0D35-2804-4EF4-8E22-AB94A7AB3B33}"/>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11</a:t>
            </a:fld>
            <a:endParaRPr lang="de-DE" sz="1600" dirty="0">
              <a:solidFill>
                <a:srgbClr val="002E4B"/>
              </a:solidFill>
            </a:endParaRPr>
          </a:p>
        </p:txBody>
      </p:sp>
      <p:sp>
        <p:nvSpPr>
          <p:cNvPr id="8" name="Ellipse 7"/>
          <p:cNvSpPr/>
          <p:nvPr/>
        </p:nvSpPr>
        <p:spPr>
          <a:xfrm>
            <a:off x="6246691" y="2596504"/>
            <a:ext cx="2371529" cy="87688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206668" y="5899818"/>
            <a:ext cx="10297501" cy="400110"/>
          </a:xfrm>
          <a:prstGeom prst="rect">
            <a:avLst/>
          </a:prstGeom>
        </p:spPr>
        <p:txBody>
          <a:bodyPr wrap="square">
            <a:spAutoFit/>
          </a:bodyPr>
          <a:lstStyle/>
          <a:p>
            <a:r>
              <a:rPr lang="de-DE" sz="2000" b="1" dirty="0">
                <a:solidFill>
                  <a:srgbClr val="ED7D31"/>
                </a:solidFill>
              </a:rPr>
              <a:t>Diese Methoden sind Teil des Lehrplans und Teil der  Geographielehrkräfteausbildung!</a:t>
            </a:r>
            <a:endParaRPr lang="de-DE" sz="2000" b="1" dirty="0"/>
          </a:p>
        </p:txBody>
      </p:sp>
      <p:sp>
        <p:nvSpPr>
          <p:cNvPr id="25" name="Textfeld 24"/>
          <p:cNvSpPr txBox="1"/>
          <p:nvPr/>
        </p:nvSpPr>
        <p:spPr>
          <a:xfrm>
            <a:off x="9981185" y="671107"/>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a:t>
            </a:r>
            <a:r>
              <a:rPr lang="de-DE" sz="4400" dirty="0">
                <a:solidFill>
                  <a:srgbClr val="FF0000"/>
                </a:solidFill>
                <a:latin typeface="Bahnschrift" panose="020B0502040204020203" pitchFamily="34" charset="0"/>
              </a:rPr>
              <a:t>I </a:t>
            </a:r>
            <a:r>
              <a:rPr lang="de-DE" sz="4400" dirty="0">
                <a:solidFill>
                  <a:schemeClr val="accent1">
                    <a:lumMod val="75000"/>
                  </a:schemeClr>
                </a:solidFill>
                <a:latin typeface="Bahnschrift" panose="020B0502040204020203" pitchFamily="34" charset="0"/>
              </a:rPr>
              <a:t>N T</a:t>
            </a:r>
          </a:p>
        </p:txBody>
      </p:sp>
      <p:sp>
        <p:nvSpPr>
          <p:cNvPr id="3" name="Textfeld 2"/>
          <p:cNvSpPr txBox="1"/>
          <p:nvPr/>
        </p:nvSpPr>
        <p:spPr>
          <a:xfrm>
            <a:off x="1936376" y="4184725"/>
            <a:ext cx="7950125" cy="369332"/>
          </a:xfrm>
          <a:prstGeom prst="rect">
            <a:avLst/>
          </a:prstGeom>
          <a:noFill/>
        </p:spPr>
        <p:txBody>
          <a:bodyPr wrap="none" rtlCol="0">
            <a:spAutoFit/>
          </a:bodyPr>
          <a:lstStyle/>
          <a:p>
            <a:r>
              <a:rPr lang="de-DE" dirty="0" smtClean="0">
                <a:solidFill>
                  <a:srgbClr val="FF0000"/>
                </a:solidFill>
              </a:rPr>
              <a:t>Die vier Fotos bzw. Abbildungen wurden aus urheberrechtlichen Gründen entfernt.</a:t>
            </a:r>
            <a:endParaRPr lang="de-DE" dirty="0">
              <a:solidFill>
                <a:srgbClr val="FF0000"/>
              </a:solidFill>
            </a:endParaRPr>
          </a:p>
        </p:txBody>
      </p:sp>
    </p:spTree>
    <p:extLst>
      <p:ext uri="{BB962C8B-B14F-4D97-AF65-F5344CB8AC3E}">
        <p14:creationId xmlns:p14="http://schemas.microsoft.com/office/powerpoint/2010/main" val="3929322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8" name="Textfeld 7">
            <a:extLst>
              <a:ext uri="{FF2B5EF4-FFF2-40B4-BE49-F238E27FC236}">
                <a16:creationId xmlns:a16="http://schemas.microsoft.com/office/drawing/2014/main" id="{043B21C2-AEAD-4BA9-AB5A-D875F69BFA03}"/>
              </a:ext>
            </a:extLst>
          </p:cNvPr>
          <p:cNvSpPr txBox="1"/>
          <p:nvPr/>
        </p:nvSpPr>
        <p:spPr>
          <a:xfrm>
            <a:off x="429206" y="887134"/>
            <a:ext cx="11354293" cy="1169551"/>
          </a:xfrm>
          <a:prstGeom prst="rect">
            <a:avLst/>
          </a:prstGeom>
          <a:noFill/>
        </p:spPr>
        <p:txBody>
          <a:bodyPr wrap="square" rtlCol="0">
            <a:spAutoFit/>
          </a:bodyPr>
          <a:lstStyle/>
          <a:p>
            <a:r>
              <a:rPr lang="de-DE" sz="2400" b="1" dirty="0">
                <a:solidFill>
                  <a:srgbClr val="ED7D31"/>
                </a:solidFill>
              </a:rPr>
              <a:t> </a:t>
            </a:r>
            <a:r>
              <a:rPr lang="de-DE" sz="2800" b="1" dirty="0">
                <a:solidFill>
                  <a:srgbClr val="ED7D31"/>
                </a:solidFill>
              </a:rPr>
              <a:t>Die Zuordnung der Geographie in </a:t>
            </a:r>
            <a:r>
              <a:rPr lang="de-DE" sz="2800" b="1" dirty="0" smtClean="0">
                <a:solidFill>
                  <a:srgbClr val="ED7D31"/>
                </a:solidFill>
              </a:rPr>
              <a:t>Bildungszusammenhängen</a:t>
            </a:r>
            <a:endParaRPr lang="de-DE" sz="2800" b="1" dirty="0">
              <a:solidFill>
                <a:srgbClr val="ED7D31"/>
              </a:solidFill>
            </a:endParaRPr>
          </a:p>
          <a:p>
            <a:r>
              <a:rPr lang="de-DE" sz="2400" b="1" dirty="0">
                <a:solidFill>
                  <a:srgbClr val="ED7D31"/>
                </a:solidFill>
              </a:rPr>
              <a:t> </a:t>
            </a:r>
          </a:p>
          <a:p>
            <a:pPr marL="342900" indent="-342900"/>
            <a:r>
              <a:rPr lang="de-DE" b="1" dirty="0">
                <a:solidFill>
                  <a:srgbClr val="4678B4"/>
                </a:solidFill>
              </a:rPr>
              <a:t>	</a:t>
            </a:r>
          </a:p>
        </p:txBody>
      </p:sp>
      <p:sp>
        <p:nvSpPr>
          <p:cNvPr id="9" name="Textfeld 8">
            <a:extLst>
              <a:ext uri="{FF2B5EF4-FFF2-40B4-BE49-F238E27FC236}">
                <a16:creationId xmlns:a16="http://schemas.microsoft.com/office/drawing/2014/main" id="{B56ECB16-83D1-461C-B4D7-2A9EF8B248BE}"/>
              </a:ext>
            </a:extLst>
          </p:cNvPr>
          <p:cNvSpPr txBox="1"/>
          <p:nvPr/>
        </p:nvSpPr>
        <p:spPr>
          <a:xfrm>
            <a:off x="528368" y="1368129"/>
            <a:ext cx="7699244" cy="5416868"/>
          </a:xfrm>
          <a:prstGeom prst="rect">
            <a:avLst/>
          </a:prstGeom>
          <a:noFill/>
        </p:spPr>
        <p:txBody>
          <a:bodyPr wrap="square" rtlCol="0">
            <a:spAutoFit/>
          </a:bodyPr>
          <a:lstStyle/>
          <a:p>
            <a:endParaRPr lang="de-DE" sz="1000" b="1" dirty="0"/>
          </a:p>
          <a:p>
            <a:r>
              <a:rPr lang="de-DE" sz="2000" b="1" dirty="0"/>
              <a:t>Hochschulen</a:t>
            </a:r>
            <a:r>
              <a:rPr lang="de-DE" sz="2000" b="1" dirty="0" smtClean="0"/>
              <a:t>:</a:t>
            </a:r>
          </a:p>
          <a:p>
            <a:endParaRPr lang="de-DE" sz="2000" b="1" dirty="0"/>
          </a:p>
          <a:p>
            <a:pPr marL="285750" indent="-285750">
              <a:buFont typeface="Wingdings" panose="05000000000000000000" pitchFamily="2" charset="2"/>
              <a:buChar char="§"/>
            </a:pPr>
            <a:r>
              <a:rPr lang="de-DE" dirty="0" smtClean="0"/>
              <a:t>Geographie </a:t>
            </a:r>
            <a:r>
              <a:rPr lang="de-DE" dirty="0"/>
              <a:t>ist meistens in naturwissenschaftliche </a:t>
            </a:r>
            <a:r>
              <a:rPr lang="de-DE" b="1" dirty="0"/>
              <a:t>Fakultäten</a:t>
            </a:r>
            <a:r>
              <a:rPr lang="de-DE" dirty="0"/>
              <a:t> eingebunden</a:t>
            </a:r>
            <a:endParaRPr lang="de-DE" b="1" dirty="0"/>
          </a:p>
          <a:p>
            <a:pPr marL="285750" indent="-285750">
              <a:buFont typeface="Wingdings" panose="05000000000000000000" pitchFamily="2" charset="2"/>
              <a:buChar char="§"/>
            </a:pPr>
            <a:r>
              <a:rPr lang="de-DE" dirty="0"/>
              <a:t>Geographie gilt in der </a:t>
            </a:r>
            <a:r>
              <a:rPr lang="de-DE" b="1" dirty="0"/>
              <a:t>Hochschulstatistik</a:t>
            </a:r>
            <a:r>
              <a:rPr lang="de-DE" dirty="0"/>
              <a:t>  (</a:t>
            </a:r>
            <a:r>
              <a:rPr lang="de-DE" dirty="0" err="1"/>
              <a:t>destatis</a:t>
            </a:r>
            <a:r>
              <a:rPr lang="de-DE" dirty="0"/>
              <a:t>) als MINT-Fach.</a:t>
            </a:r>
          </a:p>
          <a:p>
            <a:pPr marL="285750" indent="-285750">
              <a:buFont typeface="Wingdings" panose="05000000000000000000" pitchFamily="2" charset="2"/>
              <a:buChar char="§"/>
            </a:pPr>
            <a:r>
              <a:rPr lang="de-DE" dirty="0"/>
              <a:t>Geographielehrkräfte erhalten eine naturwissenschaftliche und geoinformationelle </a:t>
            </a:r>
            <a:r>
              <a:rPr lang="de-DE" b="1" dirty="0"/>
              <a:t>Hochschulausbildung</a:t>
            </a:r>
            <a:r>
              <a:rPr lang="de-DE" dirty="0"/>
              <a:t> </a:t>
            </a:r>
            <a:r>
              <a:rPr lang="de-DE" dirty="0" smtClean="0"/>
              <a:t>(KMK </a:t>
            </a:r>
            <a:r>
              <a:rPr lang="de-DE" dirty="0"/>
              <a:t>2019)</a:t>
            </a:r>
          </a:p>
          <a:p>
            <a:pPr marL="285750" indent="-285750">
              <a:buFont typeface="Wingdings" panose="05000000000000000000" pitchFamily="2" charset="2"/>
              <a:buChar char="§"/>
            </a:pPr>
            <a:endParaRPr lang="de-DE" b="1" dirty="0"/>
          </a:p>
          <a:p>
            <a:r>
              <a:rPr lang="de-DE" sz="2000" b="1" dirty="0"/>
              <a:t>Schulen</a:t>
            </a:r>
            <a:r>
              <a:rPr lang="de-DE" sz="2000" b="1" dirty="0" smtClean="0"/>
              <a:t>:</a:t>
            </a:r>
          </a:p>
          <a:p>
            <a:endParaRPr lang="de-DE" sz="2000" b="1" dirty="0"/>
          </a:p>
          <a:p>
            <a:pPr marL="285750" indent="-285750">
              <a:buFont typeface="Wingdings" panose="05000000000000000000" pitchFamily="2" charset="2"/>
              <a:buChar char="§"/>
            </a:pPr>
            <a:r>
              <a:rPr lang="de-DE" dirty="0"/>
              <a:t>Bei </a:t>
            </a:r>
            <a:r>
              <a:rPr lang="de-DE" b="1" dirty="0"/>
              <a:t>Wettbewerben</a:t>
            </a:r>
            <a:r>
              <a:rPr lang="de-DE" dirty="0"/>
              <a:t> wird die Geographie zu den Naturwissenschaften gezählt</a:t>
            </a:r>
          </a:p>
          <a:p>
            <a:r>
              <a:rPr lang="de-DE" dirty="0"/>
              <a:t>	 z.B. Jugend forscht oder </a:t>
            </a:r>
            <a:r>
              <a:rPr lang="de-DE" dirty="0" smtClean="0"/>
              <a:t>Bundesumweltwettbewerb.</a:t>
            </a:r>
            <a:endParaRPr lang="de-DE" dirty="0"/>
          </a:p>
          <a:p>
            <a:pPr marL="285750" indent="-285750">
              <a:buFont typeface="Wingdings" panose="05000000000000000000" pitchFamily="2" charset="2"/>
              <a:buChar char="§"/>
            </a:pPr>
            <a:r>
              <a:rPr lang="de-DE" dirty="0"/>
              <a:t>Es gibt eine internationale </a:t>
            </a:r>
            <a:r>
              <a:rPr lang="de-DE" b="1" dirty="0"/>
              <a:t>Geo-Olympiade</a:t>
            </a:r>
            <a:r>
              <a:rPr lang="de-DE" dirty="0"/>
              <a:t>. Die deutsche wird nicht offiziell unterstützt, sondern musste von den Fachverbänden organisiert werden.</a:t>
            </a:r>
          </a:p>
          <a:p>
            <a:pPr marL="285750" indent="-285750">
              <a:buFont typeface="Wingdings" panose="05000000000000000000" pitchFamily="2" charset="2"/>
              <a:buChar char="§"/>
            </a:pPr>
            <a:r>
              <a:rPr lang="de-DE" dirty="0"/>
              <a:t>Die schulische Zuordnung zum gesellschaftswissenschaftlichen Bereich war eine rein </a:t>
            </a:r>
            <a:r>
              <a:rPr lang="de-DE" b="1" dirty="0"/>
              <a:t>bildungspolitische Entscheidung </a:t>
            </a:r>
            <a:r>
              <a:rPr lang="de-DE" dirty="0"/>
              <a:t>der 1970er </a:t>
            </a:r>
            <a:r>
              <a:rPr lang="de-DE" dirty="0" smtClean="0"/>
              <a:t>Jahre.</a:t>
            </a:r>
            <a:endParaRPr lang="de-DE" dirty="0"/>
          </a:p>
          <a:p>
            <a:endParaRPr lang="de-DE" sz="2000" b="1" dirty="0" smtClean="0">
              <a:solidFill>
                <a:srgbClr val="ED7D31"/>
              </a:solidFill>
            </a:endParaRPr>
          </a:p>
          <a:p>
            <a:r>
              <a:rPr lang="de-DE" sz="2000" b="1" dirty="0" smtClean="0">
                <a:solidFill>
                  <a:srgbClr val="ED7D31"/>
                </a:solidFill>
              </a:rPr>
              <a:t>Geographie </a:t>
            </a:r>
            <a:r>
              <a:rPr lang="de-DE" sz="2000" b="1" dirty="0">
                <a:solidFill>
                  <a:srgbClr val="ED7D31"/>
                </a:solidFill>
              </a:rPr>
              <a:t>ist bereits als MINT-Fach existent!</a:t>
            </a:r>
            <a:endParaRPr lang="de-DE" sz="2000" b="1" dirty="0"/>
          </a:p>
          <a:p>
            <a:endParaRPr lang="de-DE" dirty="0"/>
          </a:p>
        </p:txBody>
      </p:sp>
      <p:sp>
        <p:nvSpPr>
          <p:cNvPr id="11" name="Textfeld 10">
            <a:extLst>
              <a:ext uri="{FF2B5EF4-FFF2-40B4-BE49-F238E27FC236}">
                <a16:creationId xmlns:a16="http://schemas.microsoft.com/office/drawing/2014/main" id="{F06B0EA7-35CE-40D0-8DFC-62D43AA3302E}"/>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12</a:t>
            </a:fld>
            <a:endParaRPr lang="de-DE" sz="1600" dirty="0">
              <a:solidFill>
                <a:srgbClr val="002E4B"/>
              </a:solidFill>
            </a:endParaRPr>
          </a:p>
        </p:txBody>
      </p:sp>
      <p:sp>
        <p:nvSpPr>
          <p:cNvPr id="13" name="Textfeld 12"/>
          <p:cNvSpPr txBox="1"/>
          <p:nvPr/>
        </p:nvSpPr>
        <p:spPr>
          <a:xfrm>
            <a:off x="10098464" y="598688"/>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N T</a:t>
            </a:r>
          </a:p>
        </p:txBody>
      </p:sp>
      <p:sp>
        <p:nvSpPr>
          <p:cNvPr id="14" name="Textfeld 13"/>
          <p:cNvSpPr txBox="1"/>
          <p:nvPr/>
        </p:nvSpPr>
        <p:spPr>
          <a:xfrm>
            <a:off x="8031253" y="2795363"/>
            <a:ext cx="3752246" cy="646331"/>
          </a:xfrm>
          <a:prstGeom prst="rect">
            <a:avLst/>
          </a:prstGeom>
          <a:noFill/>
        </p:spPr>
        <p:txBody>
          <a:bodyPr wrap="none" rtlCol="0">
            <a:spAutoFit/>
          </a:bodyPr>
          <a:lstStyle/>
          <a:p>
            <a:r>
              <a:rPr lang="de-DE" dirty="0" smtClean="0">
                <a:solidFill>
                  <a:srgbClr val="FF0000"/>
                </a:solidFill>
              </a:rPr>
              <a:t>Die zwei Abbildungen wurden aus </a:t>
            </a:r>
          </a:p>
          <a:p>
            <a:r>
              <a:rPr lang="de-DE" dirty="0" smtClean="0">
                <a:solidFill>
                  <a:srgbClr val="FF0000"/>
                </a:solidFill>
              </a:rPr>
              <a:t>urheberrechtlichen Gründen entfernt.</a:t>
            </a:r>
            <a:endParaRPr lang="de-DE" dirty="0">
              <a:solidFill>
                <a:srgbClr val="FF0000"/>
              </a:solidFill>
            </a:endParaRPr>
          </a:p>
        </p:txBody>
      </p:sp>
    </p:spTree>
    <p:extLst>
      <p:ext uri="{BB962C8B-B14F-4D97-AF65-F5344CB8AC3E}">
        <p14:creationId xmlns:p14="http://schemas.microsoft.com/office/powerpoint/2010/main" val="1601979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8" name="Textfeld 7">
            <a:extLst>
              <a:ext uri="{FF2B5EF4-FFF2-40B4-BE49-F238E27FC236}">
                <a16:creationId xmlns:a16="http://schemas.microsoft.com/office/drawing/2014/main" id="{043B21C2-AEAD-4BA9-AB5A-D875F69BFA03}"/>
              </a:ext>
            </a:extLst>
          </p:cNvPr>
          <p:cNvSpPr txBox="1"/>
          <p:nvPr/>
        </p:nvSpPr>
        <p:spPr>
          <a:xfrm>
            <a:off x="240973" y="1371045"/>
            <a:ext cx="11354293" cy="800219"/>
          </a:xfrm>
          <a:prstGeom prst="rect">
            <a:avLst/>
          </a:prstGeom>
          <a:noFill/>
        </p:spPr>
        <p:txBody>
          <a:bodyPr wrap="square" rtlCol="0">
            <a:spAutoFit/>
          </a:bodyPr>
          <a:lstStyle/>
          <a:p>
            <a:r>
              <a:rPr lang="de-DE" sz="2000" b="1" dirty="0">
                <a:solidFill>
                  <a:srgbClr val="ED7D31"/>
                </a:solidFill>
              </a:rPr>
              <a:t> </a:t>
            </a:r>
            <a:r>
              <a:rPr lang="de-DE" sz="2800" b="1" dirty="0">
                <a:solidFill>
                  <a:srgbClr val="ED7D31"/>
                </a:solidFill>
              </a:rPr>
              <a:t>Die Geographie kooperiert bereits </a:t>
            </a:r>
            <a:r>
              <a:rPr lang="de-DE" sz="2800" b="1" dirty="0" smtClean="0">
                <a:solidFill>
                  <a:srgbClr val="ED7D31"/>
                </a:solidFill>
              </a:rPr>
              <a:t>mit </a:t>
            </a:r>
            <a:r>
              <a:rPr lang="de-DE" sz="2800" b="1" dirty="0">
                <a:solidFill>
                  <a:srgbClr val="ED7D31"/>
                </a:solidFill>
              </a:rPr>
              <a:t>den Naturwissenschaften! </a:t>
            </a:r>
          </a:p>
          <a:p>
            <a:pPr marL="342900" indent="-342900"/>
            <a:r>
              <a:rPr lang="de-DE" b="1" dirty="0">
                <a:solidFill>
                  <a:srgbClr val="4678B4"/>
                </a:solidFill>
              </a:rPr>
              <a:t>	</a:t>
            </a:r>
          </a:p>
        </p:txBody>
      </p:sp>
      <p:sp>
        <p:nvSpPr>
          <p:cNvPr id="9" name="Textfeld 8">
            <a:extLst>
              <a:ext uri="{FF2B5EF4-FFF2-40B4-BE49-F238E27FC236}">
                <a16:creationId xmlns:a16="http://schemas.microsoft.com/office/drawing/2014/main" id="{B56ECB16-83D1-461C-B4D7-2A9EF8B248BE}"/>
              </a:ext>
            </a:extLst>
          </p:cNvPr>
          <p:cNvSpPr txBox="1"/>
          <p:nvPr/>
        </p:nvSpPr>
        <p:spPr>
          <a:xfrm>
            <a:off x="376075" y="1575532"/>
            <a:ext cx="8233563" cy="4308872"/>
          </a:xfrm>
          <a:prstGeom prst="rect">
            <a:avLst/>
          </a:prstGeom>
          <a:noFill/>
        </p:spPr>
        <p:txBody>
          <a:bodyPr wrap="square" rtlCol="0">
            <a:spAutoFit/>
          </a:bodyPr>
          <a:lstStyle/>
          <a:p>
            <a:endParaRPr lang="de-DE" sz="1000" b="1" dirty="0"/>
          </a:p>
          <a:p>
            <a:endParaRPr lang="de-DE" b="1" dirty="0"/>
          </a:p>
          <a:p>
            <a:endParaRPr lang="de-DE" dirty="0"/>
          </a:p>
          <a:p>
            <a:pPr marL="285750" indent="-285750">
              <a:buFont typeface="Wingdings" panose="05000000000000000000" pitchFamily="2" charset="2"/>
              <a:buChar char="§"/>
            </a:pPr>
            <a:r>
              <a:rPr lang="de-DE" dirty="0"/>
              <a:t>Kooperation in der Forschung mit dem IPN  (System Erde, Schülerinteressen, Schülervorstellungen)</a:t>
            </a:r>
          </a:p>
          <a:p>
            <a:pPr marL="285750" indent="-285750">
              <a:buFont typeface="Wingdings" panose="05000000000000000000" pitchFamily="2" charset="2"/>
              <a:buChar char="§"/>
            </a:pPr>
            <a:r>
              <a:rPr lang="de-DE" dirty="0"/>
              <a:t>e</a:t>
            </a:r>
            <a:r>
              <a:rPr lang="de-DE" dirty="0" smtClean="0"/>
              <a:t>rste Aufnahmegespräche </a:t>
            </a:r>
            <a:r>
              <a:rPr lang="de-DE" dirty="0"/>
              <a:t>mit dem </a:t>
            </a:r>
            <a:r>
              <a:rPr lang="de-DE" dirty="0" smtClean="0"/>
              <a:t>IPN (geographische Abteilung)</a:t>
            </a:r>
            <a:endParaRPr lang="de-DE" b="1" dirty="0"/>
          </a:p>
          <a:p>
            <a:pPr marL="285750" indent="-285750">
              <a:buFont typeface="Wingdings" panose="05000000000000000000" pitchFamily="2" charset="2"/>
              <a:buChar char="§"/>
            </a:pPr>
            <a:r>
              <a:rPr lang="de-DE" dirty="0"/>
              <a:t>Gespräche bzgl. der Erstellung von Aufgaben bei PISA und </a:t>
            </a:r>
            <a:r>
              <a:rPr lang="de-DE" dirty="0" smtClean="0"/>
              <a:t>TIMSS</a:t>
            </a:r>
          </a:p>
          <a:p>
            <a:pPr marL="285750" indent="-285750">
              <a:buFont typeface="Wingdings" panose="05000000000000000000" pitchFamily="2" charset="2"/>
              <a:buChar char="§"/>
            </a:pPr>
            <a:r>
              <a:rPr lang="de-DE" dirty="0" smtClean="0"/>
              <a:t>….</a:t>
            </a:r>
            <a:endParaRPr lang="de-DE" dirty="0"/>
          </a:p>
          <a:p>
            <a:endParaRPr lang="de-DE" b="1" dirty="0"/>
          </a:p>
          <a:p>
            <a:endParaRPr lang="de-DE" dirty="0"/>
          </a:p>
          <a:p>
            <a:r>
              <a:rPr lang="de-DE" sz="2000" b="1" dirty="0">
                <a:solidFill>
                  <a:srgbClr val="ED7D31"/>
                </a:solidFill>
              </a:rPr>
              <a:t>Es gibt viele gemeinsame Interessen!</a:t>
            </a:r>
            <a:endParaRPr lang="de-DE" sz="2000" dirty="0"/>
          </a:p>
          <a:p>
            <a:endParaRPr lang="de-DE" dirty="0"/>
          </a:p>
          <a:p>
            <a:endParaRPr lang="de-DE" sz="1600" dirty="0"/>
          </a:p>
          <a:p>
            <a:pPr marL="285750" indent="-285750">
              <a:buFont typeface="Wingdings" panose="05000000000000000000" pitchFamily="2" charset="2"/>
              <a:buChar char="§"/>
            </a:pPr>
            <a:endParaRPr lang="de-DE" sz="1600" dirty="0"/>
          </a:p>
          <a:p>
            <a:endParaRPr lang="de-DE" sz="1600" kern="1200" dirty="0">
              <a:solidFill>
                <a:schemeClr val="tx1"/>
              </a:solidFill>
              <a:latin typeface="+mn-lt"/>
              <a:ea typeface="+mn-ea"/>
              <a:cs typeface="+mn-cs"/>
            </a:endParaRPr>
          </a:p>
          <a:p>
            <a:pPr marL="285750" indent="-285750">
              <a:buFont typeface="Wingdings" panose="05000000000000000000" pitchFamily="2" charset="2"/>
              <a:buChar char="§"/>
            </a:pPr>
            <a:endParaRPr lang="de-DE" sz="1600" dirty="0"/>
          </a:p>
        </p:txBody>
      </p:sp>
      <p:sp>
        <p:nvSpPr>
          <p:cNvPr id="11" name="Textfeld 10">
            <a:extLst>
              <a:ext uri="{FF2B5EF4-FFF2-40B4-BE49-F238E27FC236}">
                <a16:creationId xmlns:a16="http://schemas.microsoft.com/office/drawing/2014/main" id="{F06B0EA7-35CE-40D0-8DFC-62D43AA3302E}"/>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13</a:t>
            </a:fld>
            <a:endParaRPr lang="de-DE" sz="1600" dirty="0">
              <a:solidFill>
                <a:srgbClr val="002E4B"/>
              </a:solidFill>
            </a:endParaRPr>
          </a:p>
        </p:txBody>
      </p:sp>
      <p:sp>
        <p:nvSpPr>
          <p:cNvPr id="10" name="Textfeld 9"/>
          <p:cNvSpPr txBox="1"/>
          <p:nvPr/>
        </p:nvSpPr>
        <p:spPr>
          <a:xfrm>
            <a:off x="10098464" y="627945"/>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N T</a:t>
            </a:r>
          </a:p>
        </p:txBody>
      </p:sp>
      <p:sp>
        <p:nvSpPr>
          <p:cNvPr id="3" name="Textfeld 2"/>
          <p:cNvSpPr txBox="1"/>
          <p:nvPr/>
        </p:nvSpPr>
        <p:spPr>
          <a:xfrm>
            <a:off x="7881460" y="4134435"/>
            <a:ext cx="3322320" cy="369332"/>
          </a:xfrm>
          <a:prstGeom prst="rect">
            <a:avLst/>
          </a:prstGeom>
          <a:noFill/>
        </p:spPr>
        <p:txBody>
          <a:bodyPr wrap="none" rtlCol="0">
            <a:spAutoFit/>
          </a:bodyPr>
          <a:lstStyle/>
          <a:p>
            <a:r>
              <a:rPr lang="de-DE" dirty="0" smtClean="0">
                <a:solidFill>
                  <a:srgbClr val="FF0000"/>
                </a:solidFill>
              </a:rPr>
              <a:t>Das Logo des IPN wurde entfernt</a:t>
            </a:r>
            <a:r>
              <a:rPr lang="de-DE" dirty="0" smtClean="0"/>
              <a:t>.</a:t>
            </a:r>
            <a:endParaRPr lang="de-DE" dirty="0"/>
          </a:p>
        </p:txBody>
      </p:sp>
    </p:spTree>
    <p:extLst>
      <p:ext uri="{BB962C8B-B14F-4D97-AF65-F5344CB8AC3E}">
        <p14:creationId xmlns:p14="http://schemas.microsoft.com/office/powerpoint/2010/main" val="32202716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8" name="Textfeld 7">
            <a:extLst>
              <a:ext uri="{FF2B5EF4-FFF2-40B4-BE49-F238E27FC236}">
                <a16:creationId xmlns:a16="http://schemas.microsoft.com/office/drawing/2014/main" id="{043B21C2-AEAD-4BA9-AB5A-D875F69BFA03}"/>
              </a:ext>
            </a:extLst>
          </p:cNvPr>
          <p:cNvSpPr txBox="1"/>
          <p:nvPr/>
        </p:nvSpPr>
        <p:spPr>
          <a:xfrm>
            <a:off x="944545" y="1071893"/>
            <a:ext cx="11354293" cy="1046440"/>
          </a:xfrm>
          <a:prstGeom prst="rect">
            <a:avLst/>
          </a:prstGeom>
          <a:noFill/>
        </p:spPr>
        <p:txBody>
          <a:bodyPr wrap="square" rtlCol="0">
            <a:spAutoFit/>
          </a:bodyPr>
          <a:lstStyle/>
          <a:p>
            <a:r>
              <a:rPr lang="de-DE" sz="2400" b="1" dirty="0">
                <a:solidFill>
                  <a:srgbClr val="ED7D31"/>
                </a:solidFill>
              </a:rPr>
              <a:t>Geographie stärkt MINT!</a:t>
            </a:r>
          </a:p>
          <a:p>
            <a:endParaRPr lang="de-DE" sz="2000" b="1" dirty="0">
              <a:solidFill>
                <a:srgbClr val="ED7D31"/>
              </a:solidFill>
            </a:endParaRPr>
          </a:p>
          <a:p>
            <a:pPr marL="342900" indent="-342900"/>
            <a:r>
              <a:rPr lang="de-DE" b="1" dirty="0">
                <a:solidFill>
                  <a:srgbClr val="4678B4"/>
                </a:solidFill>
              </a:rPr>
              <a:t>	</a:t>
            </a:r>
          </a:p>
        </p:txBody>
      </p:sp>
      <p:sp>
        <p:nvSpPr>
          <p:cNvPr id="9" name="Textfeld 8">
            <a:extLst>
              <a:ext uri="{FF2B5EF4-FFF2-40B4-BE49-F238E27FC236}">
                <a16:creationId xmlns:a16="http://schemas.microsoft.com/office/drawing/2014/main" id="{B56ECB16-83D1-461C-B4D7-2A9EF8B248BE}"/>
              </a:ext>
            </a:extLst>
          </p:cNvPr>
          <p:cNvSpPr txBox="1"/>
          <p:nvPr/>
        </p:nvSpPr>
        <p:spPr>
          <a:xfrm>
            <a:off x="944545" y="1316262"/>
            <a:ext cx="7699244" cy="6217087"/>
          </a:xfrm>
          <a:prstGeom prst="rect">
            <a:avLst/>
          </a:prstGeom>
          <a:noFill/>
        </p:spPr>
        <p:txBody>
          <a:bodyPr wrap="square" rtlCol="0">
            <a:spAutoFit/>
          </a:bodyPr>
          <a:lstStyle/>
          <a:p>
            <a:endParaRPr lang="de-DE" sz="1000" b="1" dirty="0"/>
          </a:p>
          <a:p>
            <a:endParaRPr lang="de-DE" b="1" dirty="0"/>
          </a:p>
          <a:p>
            <a:pPr marL="285750" lvl="0" indent="-285750">
              <a:buFont typeface="Wingdings" panose="05000000000000000000" pitchFamily="2" charset="2"/>
              <a:buChar char="§"/>
            </a:pPr>
            <a:r>
              <a:rPr lang="de-DE" dirty="0">
                <a:solidFill>
                  <a:prstClr val="black"/>
                </a:solidFill>
              </a:rPr>
              <a:t>Geographie fördert die naturwissenschaftliche Grundbildung durch </a:t>
            </a:r>
            <a:r>
              <a:rPr lang="de-DE" b="1" dirty="0">
                <a:solidFill>
                  <a:prstClr val="black"/>
                </a:solidFill>
              </a:rPr>
              <a:t>Erdsystemkompetenz</a:t>
            </a:r>
            <a:r>
              <a:rPr lang="de-DE" b="1" dirty="0" smtClean="0">
                <a:solidFill>
                  <a:prstClr val="black"/>
                </a:solidFill>
              </a:rPr>
              <a:t>.</a:t>
            </a:r>
          </a:p>
          <a:p>
            <a:pPr lvl="0"/>
            <a:endParaRPr lang="de-DE" b="1" dirty="0">
              <a:solidFill>
                <a:prstClr val="black"/>
              </a:solidFill>
            </a:endParaRPr>
          </a:p>
          <a:p>
            <a:pPr marL="285750" lvl="0" indent="-285750">
              <a:buFont typeface="Wingdings" panose="05000000000000000000" pitchFamily="2" charset="2"/>
              <a:buChar char="§"/>
            </a:pPr>
            <a:r>
              <a:rPr lang="de-DE" b="1" dirty="0">
                <a:solidFill>
                  <a:prstClr val="black"/>
                </a:solidFill>
              </a:rPr>
              <a:t>Geographie behandelt gesellschaftlich sehr relevante Themen (SSI). </a:t>
            </a:r>
            <a:r>
              <a:rPr lang="de-DE" dirty="0">
                <a:solidFill>
                  <a:prstClr val="black"/>
                </a:solidFill>
              </a:rPr>
              <a:t>Hohes Schülerinteresse an geowissenschaftlichen </a:t>
            </a:r>
            <a:r>
              <a:rPr lang="de-DE" dirty="0" smtClean="0">
                <a:solidFill>
                  <a:prstClr val="black"/>
                </a:solidFill>
              </a:rPr>
              <a:t>Inhalten</a:t>
            </a:r>
            <a:r>
              <a:rPr lang="de-DE" dirty="0">
                <a:solidFill>
                  <a:prstClr val="black"/>
                </a:solidFill>
              </a:rPr>
              <a:t>.</a:t>
            </a:r>
            <a:endParaRPr lang="de-DE" dirty="0" smtClean="0">
              <a:solidFill>
                <a:prstClr val="black"/>
              </a:solidFill>
            </a:endParaRPr>
          </a:p>
          <a:p>
            <a:pPr lvl="0"/>
            <a:endParaRPr lang="de-DE" dirty="0">
              <a:solidFill>
                <a:prstClr val="black"/>
              </a:solidFill>
            </a:endParaRPr>
          </a:p>
          <a:p>
            <a:pPr marL="285750" lvl="0" indent="-285750">
              <a:buFont typeface="Wingdings" panose="05000000000000000000" pitchFamily="2" charset="2"/>
              <a:buChar char="§"/>
            </a:pPr>
            <a:r>
              <a:rPr lang="de-DE" dirty="0">
                <a:solidFill>
                  <a:prstClr val="black"/>
                </a:solidFill>
              </a:rPr>
              <a:t>Die Geographie repräsentiert aufgrund ihrer Fachsystematik </a:t>
            </a:r>
            <a:r>
              <a:rPr lang="de-DE" b="1" dirty="0">
                <a:solidFill>
                  <a:prstClr val="black"/>
                </a:solidFill>
              </a:rPr>
              <a:t>als Mensch-Umwelt-System-</a:t>
            </a:r>
            <a:r>
              <a:rPr lang="de-DE" dirty="0">
                <a:solidFill>
                  <a:prstClr val="black"/>
                </a:solidFill>
              </a:rPr>
              <a:t>Disziplin den SSI-Ansatz </a:t>
            </a:r>
            <a:r>
              <a:rPr lang="de-DE" dirty="0" smtClean="0">
                <a:solidFill>
                  <a:prstClr val="black"/>
                </a:solidFill>
              </a:rPr>
              <a:t>idealtypisch. </a:t>
            </a:r>
          </a:p>
          <a:p>
            <a:pPr lvl="0"/>
            <a:endParaRPr lang="de-DE" dirty="0">
              <a:solidFill>
                <a:prstClr val="black"/>
              </a:solidFill>
            </a:endParaRPr>
          </a:p>
          <a:p>
            <a:pPr marL="285750" lvl="0" indent="-285750">
              <a:buFont typeface="Wingdings" panose="05000000000000000000" pitchFamily="2" charset="2"/>
              <a:buChar char="§"/>
            </a:pPr>
            <a:r>
              <a:rPr lang="de-DE" b="1" dirty="0">
                <a:solidFill>
                  <a:prstClr val="black"/>
                </a:solidFill>
              </a:rPr>
              <a:t>Geographie fördert die digitale Kompetenz durch Geoinformatik. </a:t>
            </a:r>
            <a:r>
              <a:rPr lang="de-DE" dirty="0">
                <a:solidFill>
                  <a:prstClr val="black"/>
                </a:solidFill>
              </a:rPr>
              <a:t>Geoinformation ist der Rohstoff des 21. Jh. (</a:t>
            </a:r>
            <a:r>
              <a:rPr lang="de-DE" dirty="0" err="1">
                <a:solidFill>
                  <a:prstClr val="black"/>
                </a:solidFill>
              </a:rPr>
              <a:t>Schöninger</a:t>
            </a:r>
            <a:r>
              <a:rPr lang="de-DE" dirty="0">
                <a:solidFill>
                  <a:prstClr val="black"/>
                </a:solidFill>
              </a:rPr>
              <a:t> 2015</a:t>
            </a:r>
            <a:r>
              <a:rPr lang="de-DE" dirty="0" smtClean="0">
                <a:solidFill>
                  <a:prstClr val="black"/>
                </a:solidFill>
              </a:rPr>
              <a:t>)</a:t>
            </a:r>
          </a:p>
          <a:p>
            <a:pPr lvl="0"/>
            <a:endParaRPr lang="de-DE" dirty="0">
              <a:solidFill>
                <a:prstClr val="black"/>
              </a:solidFill>
            </a:endParaRPr>
          </a:p>
          <a:p>
            <a:pPr marL="285750" indent="-285750">
              <a:buFont typeface="Wingdings" panose="05000000000000000000" pitchFamily="2" charset="2"/>
              <a:buChar char="§"/>
            </a:pPr>
            <a:r>
              <a:rPr lang="de-DE" dirty="0"/>
              <a:t>Geographie verfügt über </a:t>
            </a:r>
            <a:r>
              <a:rPr lang="de-DE" b="1" dirty="0"/>
              <a:t>ausreichend  Lehrkräfte </a:t>
            </a:r>
            <a:r>
              <a:rPr lang="de-DE" dirty="0"/>
              <a:t>mit einer </a:t>
            </a:r>
          </a:p>
          <a:p>
            <a:r>
              <a:rPr lang="de-DE" dirty="0"/>
              <a:t>      </a:t>
            </a:r>
            <a:r>
              <a:rPr lang="de-DE" b="1" dirty="0"/>
              <a:t>Ausbildung im Bereich Naturwissenschaften und Geoinformatik.                </a:t>
            </a:r>
          </a:p>
          <a:p>
            <a:endParaRPr lang="de-DE" b="1" dirty="0"/>
          </a:p>
          <a:p>
            <a:endParaRPr lang="de-DE" dirty="0"/>
          </a:p>
          <a:p>
            <a:endParaRPr lang="de-DE" dirty="0"/>
          </a:p>
          <a:p>
            <a:endParaRPr lang="de-DE" sz="1600" dirty="0"/>
          </a:p>
          <a:p>
            <a:pPr marL="285750" indent="-285750">
              <a:buFont typeface="Wingdings" panose="05000000000000000000" pitchFamily="2" charset="2"/>
              <a:buChar char="§"/>
            </a:pPr>
            <a:endParaRPr lang="de-DE" sz="1600" dirty="0"/>
          </a:p>
          <a:p>
            <a:endParaRPr lang="de-DE" sz="1600" kern="1200" dirty="0">
              <a:solidFill>
                <a:schemeClr val="tx1"/>
              </a:solidFill>
              <a:latin typeface="+mn-lt"/>
              <a:ea typeface="+mn-ea"/>
              <a:cs typeface="+mn-cs"/>
            </a:endParaRPr>
          </a:p>
          <a:p>
            <a:pPr marL="285750" indent="-285750">
              <a:buFont typeface="Wingdings" panose="05000000000000000000" pitchFamily="2" charset="2"/>
              <a:buChar char="§"/>
            </a:pPr>
            <a:endParaRPr lang="de-DE" sz="1600" dirty="0"/>
          </a:p>
        </p:txBody>
      </p:sp>
      <p:sp>
        <p:nvSpPr>
          <p:cNvPr id="11" name="Textfeld 10">
            <a:extLst>
              <a:ext uri="{FF2B5EF4-FFF2-40B4-BE49-F238E27FC236}">
                <a16:creationId xmlns:a16="http://schemas.microsoft.com/office/drawing/2014/main" id="{F06B0EA7-35CE-40D0-8DFC-62D43AA3302E}"/>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14</a:t>
            </a:fld>
            <a:endParaRPr lang="de-DE" sz="1600" dirty="0">
              <a:solidFill>
                <a:srgbClr val="002E4B"/>
              </a:solidFill>
            </a:endParaRPr>
          </a:p>
        </p:txBody>
      </p:sp>
      <p:sp>
        <p:nvSpPr>
          <p:cNvPr id="10" name="Pfeil nach oben 9"/>
          <p:cNvSpPr/>
          <p:nvPr/>
        </p:nvSpPr>
        <p:spPr>
          <a:xfrm>
            <a:off x="10125262" y="2330282"/>
            <a:ext cx="692103"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p:cNvSpPr txBox="1"/>
          <p:nvPr/>
        </p:nvSpPr>
        <p:spPr>
          <a:xfrm>
            <a:off x="9580960" y="1316262"/>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a:t>
            </a:r>
            <a:r>
              <a:rPr lang="de-DE" sz="4400" dirty="0">
                <a:solidFill>
                  <a:srgbClr val="FF0000"/>
                </a:solidFill>
                <a:latin typeface="Bahnschrift" panose="020B0502040204020203" pitchFamily="34" charset="0"/>
              </a:rPr>
              <a:t>I N</a:t>
            </a:r>
            <a:r>
              <a:rPr lang="de-DE" sz="4400" dirty="0">
                <a:solidFill>
                  <a:schemeClr val="accent1">
                    <a:lumMod val="75000"/>
                  </a:schemeClr>
                </a:solidFill>
                <a:latin typeface="Bahnschrift" panose="020B0502040204020203" pitchFamily="34" charset="0"/>
              </a:rPr>
              <a:t> T</a:t>
            </a:r>
          </a:p>
        </p:txBody>
      </p:sp>
      <p:sp>
        <p:nvSpPr>
          <p:cNvPr id="3" name="Textfeld 2"/>
          <p:cNvSpPr txBox="1"/>
          <p:nvPr/>
        </p:nvSpPr>
        <p:spPr>
          <a:xfrm>
            <a:off x="8971878" y="4093715"/>
            <a:ext cx="2743636" cy="646331"/>
          </a:xfrm>
          <a:prstGeom prst="rect">
            <a:avLst/>
          </a:prstGeom>
          <a:noFill/>
        </p:spPr>
        <p:txBody>
          <a:bodyPr wrap="none" rtlCol="0">
            <a:spAutoFit/>
          </a:bodyPr>
          <a:lstStyle/>
          <a:p>
            <a:r>
              <a:rPr lang="de-DE" dirty="0" smtClean="0">
                <a:solidFill>
                  <a:srgbClr val="FF0000"/>
                </a:solidFill>
              </a:rPr>
              <a:t>Das Foto des Planeten Erde</a:t>
            </a:r>
          </a:p>
          <a:p>
            <a:r>
              <a:rPr lang="de-DE" dirty="0">
                <a:solidFill>
                  <a:srgbClr val="FF0000"/>
                </a:solidFill>
              </a:rPr>
              <a:t>w</a:t>
            </a:r>
            <a:r>
              <a:rPr lang="de-DE" dirty="0" smtClean="0">
                <a:solidFill>
                  <a:srgbClr val="FF0000"/>
                </a:solidFill>
              </a:rPr>
              <a:t>urde entfernt.</a:t>
            </a:r>
            <a:endParaRPr lang="de-DE" dirty="0">
              <a:solidFill>
                <a:srgbClr val="FF0000"/>
              </a:solidFill>
            </a:endParaRPr>
          </a:p>
        </p:txBody>
      </p:sp>
    </p:spTree>
    <p:extLst>
      <p:ext uri="{BB962C8B-B14F-4D97-AF65-F5344CB8AC3E}">
        <p14:creationId xmlns:p14="http://schemas.microsoft.com/office/powerpoint/2010/main" val="13564969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13" name="Textfeld 12">
            <a:extLst>
              <a:ext uri="{FF2B5EF4-FFF2-40B4-BE49-F238E27FC236}">
                <a16:creationId xmlns:a16="http://schemas.microsoft.com/office/drawing/2014/main" id="{5C4F5BC5-E66B-4BAA-9F86-547419852593}"/>
              </a:ext>
            </a:extLst>
          </p:cNvPr>
          <p:cNvSpPr txBox="1"/>
          <p:nvPr/>
        </p:nvSpPr>
        <p:spPr>
          <a:xfrm>
            <a:off x="722669" y="1443369"/>
            <a:ext cx="8526696" cy="5293757"/>
          </a:xfrm>
          <a:prstGeom prst="rect">
            <a:avLst/>
          </a:prstGeom>
          <a:noFill/>
        </p:spPr>
        <p:txBody>
          <a:bodyPr wrap="square" rtlCol="0">
            <a:spAutoFit/>
          </a:bodyPr>
          <a:lstStyle/>
          <a:p>
            <a:r>
              <a:rPr lang="de-DE" sz="2000" b="1" dirty="0">
                <a:solidFill>
                  <a:srgbClr val="002E4B"/>
                </a:solidFill>
              </a:rPr>
              <a:t>Das Schulfach Geographie sollte auch als MINT-Fach formal anerkannt werden und als Wahloption im Naturwissenschaftlichen Bereich der S II zur Verfügung stehen. Denn:</a:t>
            </a:r>
          </a:p>
          <a:p>
            <a:endParaRPr lang="de-DE" sz="2000" b="1" dirty="0">
              <a:solidFill>
                <a:srgbClr val="002E4B"/>
              </a:solidFill>
            </a:endParaRPr>
          </a:p>
          <a:p>
            <a:pPr marL="342900" indent="-342900">
              <a:buFont typeface="Arial" panose="020B0604020202020204" pitchFamily="34" charset="0"/>
              <a:buChar char="•"/>
            </a:pPr>
            <a:r>
              <a:rPr lang="de-DE" sz="2000" dirty="0">
                <a:solidFill>
                  <a:srgbClr val="002E4B"/>
                </a:solidFill>
              </a:rPr>
              <a:t>Geographie weist hinsichtlich der Ziele, Kompetenzen, Konzepte und Methoden </a:t>
            </a:r>
            <a:r>
              <a:rPr lang="de-DE" sz="2000" b="1" dirty="0">
                <a:solidFill>
                  <a:srgbClr val="002E4B"/>
                </a:solidFill>
              </a:rPr>
              <a:t>hohe Affinität mit den Naturwissenschaften </a:t>
            </a:r>
            <a:r>
              <a:rPr lang="de-DE" sz="2000" dirty="0">
                <a:solidFill>
                  <a:srgbClr val="002E4B"/>
                </a:solidFill>
              </a:rPr>
              <a:t>auf.</a:t>
            </a:r>
          </a:p>
          <a:p>
            <a:pPr marL="342900" indent="-342900">
              <a:buFont typeface="Arial" panose="020B0604020202020204" pitchFamily="34" charset="0"/>
              <a:buChar char="•"/>
            </a:pPr>
            <a:endParaRPr lang="de-DE" sz="2000" dirty="0">
              <a:solidFill>
                <a:srgbClr val="002E4B"/>
              </a:solidFill>
            </a:endParaRPr>
          </a:p>
          <a:p>
            <a:pPr marL="342900" indent="-342900">
              <a:buFont typeface="Arial" panose="020B0604020202020204" pitchFamily="34" charset="0"/>
              <a:buChar char="•"/>
            </a:pPr>
            <a:r>
              <a:rPr lang="de-DE" sz="2000" dirty="0">
                <a:solidFill>
                  <a:srgbClr val="002E4B"/>
                </a:solidFill>
              </a:rPr>
              <a:t>Geographie bringt </a:t>
            </a:r>
            <a:r>
              <a:rPr lang="de-DE" sz="2000" b="1" dirty="0">
                <a:solidFill>
                  <a:srgbClr val="002E4B"/>
                </a:solidFill>
              </a:rPr>
              <a:t>zusätzliche Erdsystemkompetenz und wichtige, attraktive Inhalte sowie als Mensch-Umwelt-Fach SSI  </a:t>
            </a:r>
            <a:r>
              <a:rPr lang="de-DE" sz="2000" dirty="0">
                <a:solidFill>
                  <a:srgbClr val="002E4B"/>
                </a:solidFill>
              </a:rPr>
              <a:t>in den MINT-Bereich.</a:t>
            </a:r>
          </a:p>
          <a:p>
            <a:pPr marL="342900" indent="-342900">
              <a:buFont typeface="Arial" panose="020B0604020202020204" pitchFamily="34" charset="0"/>
              <a:buChar char="•"/>
            </a:pPr>
            <a:endParaRPr lang="de-DE" sz="2000" dirty="0">
              <a:solidFill>
                <a:srgbClr val="002E4B"/>
              </a:solidFill>
            </a:endParaRPr>
          </a:p>
          <a:p>
            <a:pPr marL="342900" indent="-342900">
              <a:buFont typeface="Arial" panose="020B0604020202020204" pitchFamily="34" charset="0"/>
              <a:buChar char="•"/>
            </a:pPr>
            <a:r>
              <a:rPr lang="de-DE" sz="2000" dirty="0">
                <a:solidFill>
                  <a:srgbClr val="002E4B"/>
                </a:solidFill>
              </a:rPr>
              <a:t>Geographie bringt </a:t>
            </a:r>
            <a:r>
              <a:rPr lang="de-DE" sz="2000" b="1" dirty="0">
                <a:solidFill>
                  <a:srgbClr val="002E4B"/>
                </a:solidFill>
              </a:rPr>
              <a:t>zukunftsrelevante Methoden der Geoinformatik </a:t>
            </a:r>
            <a:r>
              <a:rPr lang="de-DE" sz="2000" dirty="0">
                <a:solidFill>
                  <a:srgbClr val="002E4B"/>
                </a:solidFill>
              </a:rPr>
              <a:t>ein.</a:t>
            </a:r>
          </a:p>
          <a:p>
            <a:endParaRPr lang="de-DE" sz="2000" dirty="0">
              <a:solidFill>
                <a:srgbClr val="002E4B"/>
              </a:solidFill>
            </a:endParaRPr>
          </a:p>
          <a:p>
            <a:pPr marL="342900" indent="-342900">
              <a:buFont typeface="Arial" panose="020B0604020202020204" pitchFamily="34" charset="0"/>
              <a:buChar char="•"/>
            </a:pPr>
            <a:r>
              <a:rPr lang="de-DE" sz="2000" dirty="0">
                <a:solidFill>
                  <a:srgbClr val="002E4B"/>
                </a:solidFill>
              </a:rPr>
              <a:t>Die </a:t>
            </a:r>
            <a:r>
              <a:rPr lang="de-DE" sz="2000" b="1" dirty="0">
                <a:solidFill>
                  <a:srgbClr val="002E4B"/>
                </a:solidFill>
              </a:rPr>
              <a:t>Zuordnung des Faches zu den MINT-Fächern  </a:t>
            </a:r>
            <a:r>
              <a:rPr lang="de-DE" sz="2000" dirty="0">
                <a:solidFill>
                  <a:srgbClr val="002E4B"/>
                </a:solidFill>
              </a:rPr>
              <a:t>ist in einigen Bereichen (Hochschulen, Wettbewerbe) </a:t>
            </a:r>
            <a:r>
              <a:rPr lang="de-DE" sz="2000" b="1" dirty="0">
                <a:solidFill>
                  <a:srgbClr val="002E4B"/>
                </a:solidFill>
              </a:rPr>
              <a:t>bereits existent</a:t>
            </a:r>
            <a:r>
              <a:rPr lang="de-DE" sz="2000" dirty="0">
                <a:solidFill>
                  <a:srgbClr val="002E4B"/>
                </a:solidFill>
              </a:rPr>
              <a:t>.</a:t>
            </a:r>
          </a:p>
          <a:p>
            <a:endParaRPr lang="de-DE" sz="2000" dirty="0">
              <a:solidFill>
                <a:srgbClr val="002E4B"/>
              </a:solidFill>
            </a:endParaRPr>
          </a:p>
          <a:p>
            <a:pPr marL="342900" indent="-342900">
              <a:buFont typeface="Arial" panose="020B0604020202020204" pitchFamily="34" charset="0"/>
              <a:buChar char="•"/>
            </a:pPr>
            <a:r>
              <a:rPr lang="de-DE" sz="2000" dirty="0">
                <a:solidFill>
                  <a:srgbClr val="002E4B"/>
                </a:solidFill>
              </a:rPr>
              <a:t>Geographie </a:t>
            </a:r>
            <a:r>
              <a:rPr lang="de-DE" sz="2000" b="1" dirty="0">
                <a:solidFill>
                  <a:srgbClr val="002E4B"/>
                </a:solidFill>
              </a:rPr>
              <a:t>stärkt MINT</a:t>
            </a:r>
            <a:r>
              <a:rPr lang="de-DE" sz="2000" dirty="0">
                <a:solidFill>
                  <a:srgbClr val="002E4B"/>
                </a:solidFill>
              </a:rPr>
              <a:t>!</a:t>
            </a:r>
          </a:p>
          <a:p>
            <a:pPr>
              <a:tabLst>
                <a:tab pos="363538" algn="l"/>
              </a:tabLst>
            </a:pPr>
            <a:r>
              <a:rPr lang="de-DE" dirty="0">
                <a:solidFill>
                  <a:srgbClr val="ED7D31"/>
                </a:solidFill>
              </a:rPr>
              <a:t>	</a:t>
            </a:r>
          </a:p>
        </p:txBody>
      </p:sp>
      <p:sp>
        <p:nvSpPr>
          <p:cNvPr id="11" name="Textfeld 10">
            <a:extLst>
              <a:ext uri="{FF2B5EF4-FFF2-40B4-BE49-F238E27FC236}">
                <a16:creationId xmlns:a16="http://schemas.microsoft.com/office/drawing/2014/main" id="{601CA5C3-D3C5-4BE5-8901-0B3628702B37}"/>
              </a:ext>
            </a:extLst>
          </p:cNvPr>
          <p:cNvSpPr txBox="1"/>
          <p:nvPr/>
        </p:nvSpPr>
        <p:spPr>
          <a:xfrm>
            <a:off x="722669" y="804628"/>
            <a:ext cx="7859471" cy="461665"/>
          </a:xfrm>
          <a:prstGeom prst="rect">
            <a:avLst/>
          </a:prstGeom>
          <a:noFill/>
        </p:spPr>
        <p:txBody>
          <a:bodyPr wrap="square" rtlCol="0">
            <a:spAutoFit/>
          </a:bodyPr>
          <a:lstStyle/>
          <a:p>
            <a:r>
              <a:rPr lang="de-DE" sz="2400" b="1" dirty="0">
                <a:solidFill>
                  <a:srgbClr val="ED7D31"/>
                </a:solidFill>
              </a:rPr>
              <a:t>Zusammenfassung</a:t>
            </a:r>
          </a:p>
        </p:txBody>
      </p:sp>
      <p:sp>
        <p:nvSpPr>
          <p:cNvPr id="17" name="Textfeld 16">
            <a:extLst>
              <a:ext uri="{FF2B5EF4-FFF2-40B4-BE49-F238E27FC236}">
                <a16:creationId xmlns:a16="http://schemas.microsoft.com/office/drawing/2014/main" id="{D6BB765B-ED30-400A-B0BA-3155A5FA1C28}"/>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15</a:t>
            </a:fld>
            <a:endParaRPr lang="de-DE" sz="1600" dirty="0">
              <a:solidFill>
                <a:srgbClr val="002E4B"/>
              </a:solidFill>
            </a:endParaRPr>
          </a:p>
        </p:txBody>
      </p:sp>
      <p:sp>
        <p:nvSpPr>
          <p:cNvPr id="9" name="Textfeld 8"/>
          <p:cNvSpPr txBox="1"/>
          <p:nvPr/>
        </p:nvSpPr>
        <p:spPr>
          <a:xfrm>
            <a:off x="9981185" y="824023"/>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N T</a:t>
            </a:r>
          </a:p>
        </p:txBody>
      </p:sp>
    </p:spTree>
    <p:extLst>
      <p:ext uri="{BB962C8B-B14F-4D97-AF65-F5344CB8AC3E}">
        <p14:creationId xmlns:p14="http://schemas.microsoft.com/office/powerpoint/2010/main" val="34635867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15" name="Textfeld 14">
            <a:extLst>
              <a:ext uri="{FF2B5EF4-FFF2-40B4-BE49-F238E27FC236}">
                <a16:creationId xmlns:a16="http://schemas.microsoft.com/office/drawing/2014/main" id="{B86D8080-A461-4639-A313-CA99045E4272}"/>
              </a:ext>
            </a:extLst>
          </p:cNvPr>
          <p:cNvSpPr txBox="1"/>
          <p:nvPr/>
        </p:nvSpPr>
        <p:spPr>
          <a:xfrm>
            <a:off x="1475858" y="3402260"/>
            <a:ext cx="8526696" cy="1231106"/>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de-DE" sz="2000" b="1" i="0" u="none" strike="noStrike" kern="1200" cap="none" spc="0" normalizeH="0" baseline="0" noProof="0" dirty="0">
                <a:ln>
                  <a:noFill/>
                </a:ln>
                <a:solidFill>
                  <a:srgbClr val="002E4B"/>
                </a:solidFill>
                <a:effectLst/>
                <a:uLnTx/>
                <a:uFillTx/>
                <a:latin typeface="Calibri" panose="020F0502020204030204"/>
                <a:ea typeface="+mn-ea"/>
                <a:cs typeface="+mn-cs"/>
              </a:rPr>
              <a:t>GEOGRAPHIE  AUCH ALS MINT-FACH ANERKENNEN</a:t>
            </a: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lang="de-DE" b="1" dirty="0">
              <a:solidFill>
                <a:srgbClr val="4678B4"/>
              </a:solidFill>
              <a:latin typeface="Calibri" panose="020F0502020204030204"/>
            </a:endParaRPr>
          </a:p>
          <a:p>
            <a:pPr marL="342900" lvl="0" indent="-342900"/>
            <a:r>
              <a:rPr lang="de-DE" b="1" dirty="0">
                <a:solidFill>
                  <a:srgbClr val="4678B4"/>
                </a:solidFill>
              </a:rPr>
              <a:t> </a:t>
            </a:r>
            <a:r>
              <a:rPr lang="de-DE" dirty="0">
                <a:solidFill>
                  <a:srgbClr val="4678B4"/>
                </a:solidFill>
              </a:rPr>
              <a:t>Das </a:t>
            </a:r>
            <a:r>
              <a:rPr lang="de-DE" dirty="0">
                <a:solidFill>
                  <a:srgbClr val="0070C0"/>
                </a:solidFill>
              </a:rPr>
              <a:t>Schulfach</a:t>
            </a:r>
            <a:r>
              <a:rPr lang="de-DE" dirty="0">
                <a:solidFill>
                  <a:srgbClr val="4678B4"/>
                </a:solidFill>
              </a:rPr>
              <a:t> Geographie sollte </a:t>
            </a:r>
            <a:r>
              <a:rPr lang="de-DE" dirty="0" smtClean="0">
                <a:solidFill>
                  <a:srgbClr val="4678B4"/>
                </a:solidFill>
              </a:rPr>
              <a:t>auch als </a:t>
            </a:r>
            <a:r>
              <a:rPr lang="de-DE" dirty="0">
                <a:solidFill>
                  <a:srgbClr val="4678B4"/>
                </a:solidFill>
              </a:rPr>
              <a:t>MINT-Fach formal anerkannt werden und als Wahloption im Naturwissenschaftlichen Bereich der S II zur Verfügung stehen.</a:t>
            </a:r>
            <a:endParaRPr kumimoji="0" lang="de-DE" sz="1800" i="0" u="none" strike="noStrike" kern="1200" cap="none" spc="0" normalizeH="0" baseline="0" noProof="0" dirty="0">
              <a:ln>
                <a:noFill/>
              </a:ln>
              <a:solidFill>
                <a:srgbClr val="4678B4"/>
              </a:solidFill>
              <a:effectLst/>
              <a:uLnTx/>
              <a:uFillTx/>
              <a:latin typeface="Calibri" panose="020F0502020204030204"/>
            </a:endParaRPr>
          </a:p>
        </p:txBody>
      </p:sp>
      <p:sp>
        <p:nvSpPr>
          <p:cNvPr id="10" name="Textfeld 9">
            <a:extLst>
              <a:ext uri="{FF2B5EF4-FFF2-40B4-BE49-F238E27FC236}">
                <a16:creationId xmlns:a16="http://schemas.microsoft.com/office/drawing/2014/main" id="{97CA87CD-0F55-4947-900B-D948076B641F}"/>
              </a:ext>
            </a:extLst>
          </p:cNvPr>
          <p:cNvSpPr txBox="1"/>
          <p:nvPr/>
        </p:nvSpPr>
        <p:spPr>
          <a:xfrm>
            <a:off x="888820" y="5362072"/>
            <a:ext cx="11160000" cy="677108"/>
          </a:xfrm>
          <a:prstGeom prst="rect">
            <a:avLst/>
          </a:prstGeom>
          <a:noFill/>
        </p:spPr>
        <p:txBody>
          <a:bodyPr wrap="square" rtlCol="0">
            <a:spAutoFit/>
          </a:bodyPr>
          <a:lstStyle/>
          <a:p>
            <a:pPr marL="363538" marR="0" lvl="0" indent="-363538"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srgbClr val="4678B4"/>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1" name="Textfeld 10">
            <a:extLst>
              <a:ext uri="{FF2B5EF4-FFF2-40B4-BE49-F238E27FC236}">
                <a16:creationId xmlns:a16="http://schemas.microsoft.com/office/drawing/2014/main" id="{601CA5C3-D3C5-4BE5-8901-0B3628702B37}"/>
              </a:ext>
            </a:extLst>
          </p:cNvPr>
          <p:cNvSpPr txBox="1"/>
          <p:nvPr/>
        </p:nvSpPr>
        <p:spPr>
          <a:xfrm>
            <a:off x="722669" y="958145"/>
            <a:ext cx="785947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ED7D31"/>
                </a:solidFill>
                <a:effectLst/>
                <a:uLnTx/>
                <a:uFillTx/>
                <a:latin typeface="Calibri" panose="020F0502020204030204"/>
                <a:ea typeface="+mn-ea"/>
                <a:cs typeface="+mn-cs"/>
              </a:rPr>
              <a:t> ZENTRALES ANLIEGEN UND KONTEXT</a:t>
            </a:r>
            <a:endParaRPr kumimoji="0" lang="de-DE" sz="32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17" name="Textfeld 16">
            <a:extLst>
              <a:ext uri="{FF2B5EF4-FFF2-40B4-BE49-F238E27FC236}">
                <a16:creationId xmlns:a16="http://schemas.microsoft.com/office/drawing/2014/main" id="{D6BB765B-ED30-400A-B0BA-3155A5FA1C28}"/>
              </a:ext>
            </a:extLst>
          </p:cNvPr>
          <p:cNvSpPr txBox="1"/>
          <p:nvPr/>
        </p:nvSpPr>
        <p:spPr>
          <a:xfrm>
            <a:off x="11466499" y="324550"/>
            <a:ext cx="83233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663C9F-DD86-45E5-BD87-C68B7B828883}" type="slidenum">
              <a:rPr kumimoji="0" lang="de-DE" sz="1600" b="0" i="0" u="none" strike="noStrike" kern="1200" cap="none" spc="0" normalizeH="0" baseline="0" noProof="0" smtClean="0">
                <a:ln>
                  <a:noFill/>
                </a:ln>
                <a:solidFill>
                  <a:srgbClr val="002E4B"/>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de-DE" sz="1600" b="0" i="0" u="none" strike="noStrike" kern="1200" cap="none" spc="0" normalizeH="0" baseline="0" noProof="0" dirty="0">
              <a:ln>
                <a:noFill/>
              </a:ln>
              <a:solidFill>
                <a:srgbClr val="002E4B"/>
              </a:solidFill>
              <a:effectLst/>
              <a:uLnTx/>
              <a:uFillTx/>
              <a:latin typeface="Calibri" panose="020F0502020204030204"/>
              <a:ea typeface="+mn-ea"/>
              <a:cs typeface="+mn-cs"/>
            </a:endParaRPr>
          </a:p>
        </p:txBody>
      </p:sp>
      <p:sp>
        <p:nvSpPr>
          <p:cNvPr id="2" name="Textfeld 1"/>
          <p:cNvSpPr txBox="1"/>
          <p:nvPr/>
        </p:nvSpPr>
        <p:spPr>
          <a:xfrm>
            <a:off x="1051560" y="1977390"/>
            <a:ext cx="3654334" cy="1046440"/>
          </a:xfrm>
          <a:prstGeom prst="rect">
            <a:avLst/>
          </a:prstGeom>
          <a:noFill/>
        </p:spPr>
        <p:txBody>
          <a:bodyPr wrap="none" rtlCol="0">
            <a:spAutoFit/>
          </a:bodyPr>
          <a:lstStyle/>
          <a:p>
            <a:r>
              <a:rPr lang="de-DE" sz="2000" b="1" dirty="0">
                <a:solidFill>
                  <a:srgbClr val="4678B4"/>
                </a:solidFill>
              </a:rPr>
              <a:t>Gespräch mit KMK am 12.1.2022</a:t>
            </a:r>
          </a:p>
          <a:p>
            <a:endParaRPr lang="de-DE" dirty="0"/>
          </a:p>
          <a:p>
            <a:r>
              <a:rPr lang="de-DE" sz="2400" dirty="0"/>
              <a:t>Eins von fünf Anliegen:</a:t>
            </a:r>
          </a:p>
        </p:txBody>
      </p:sp>
      <p:sp>
        <p:nvSpPr>
          <p:cNvPr id="12" name="Textfeld 11"/>
          <p:cNvSpPr txBox="1"/>
          <p:nvPr/>
        </p:nvSpPr>
        <p:spPr>
          <a:xfrm>
            <a:off x="9806940" y="663104"/>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N T</a:t>
            </a:r>
          </a:p>
        </p:txBody>
      </p:sp>
    </p:spTree>
    <p:extLst>
      <p:ext uri="{BB962C8B-B14F-4D97-AF65-F5344CB8AC3E}">
        <p14:creationId xmlns:p14="http://schemas.microsoft.com/office/powerpoint/2010/main" val="562501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10" name="Textfeld 9">
            <a:extLst>
              <a:ext uri="{FF2B5EF4-FFF2-40B4-BE49-F238E27FC236}">
                <a16:creationId xmlns:a16="http://schemas.microsoft.com/office/drawing/2014/main" id="{97CA87CD-0F55-4947-900B-D948076B641F}"/>
              </a:ext>
            </a:extLst>
          </p:cNvPr>
          <p:cNvSpPr txBox="1"/>
          <p:nvPr/>
        </p:nvSpPr>
        <p:spPr>
          <a:xfrm>
            <a:off x="888820" y="5362072"/>
            <a:ext cx="11160000" cy="677108"/>
          </a:xfrm>
          <a:prstGeom prst="rect">
            <a:avLst/>
          </a:prstGeom>
          <a:noFill/>
        </p:spPr>
        <p:txBody>
          <a:bodyPr wrap="square" rtlCol="0">
            <a:spAutoFit/>
          </a:bodyPr>
          <a:lstStyle/>
          <a:p>
            <a:pPr marL="363538" marR="0" lvl="0" indent="-363538"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srgbClr val="4678B4"/>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1" name="Textfeld 10">
            <a:extLst>
              <a:ext uri="{FF2B5EF4-FFF2-40B4-BE49-F238E27FC236}">
                <a16:creationId xmlns:a16="http://schemas.microsoft.com/office/drawing/2014/main" id="{601CA5C3-D3C5-4BE5-8901-0B3628702B37}"/>
              </a:ext>
            </a:extLst>
          </p:cNvPr>
          <p:cNvSpPr txBox="1"/>
          <p:nvPr/>
        </p:nvSpPr>
        <p:spPr>
          <a:xfrm>
            <a:off x="572387" y="663104"/>
            <a:ext cx="11619613" cy="16927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800" b="1" i="0" u="none" strike="noStrike" kern="1200" cap="none" spc="0" normalizeH="0" baseline="0" noProof="0" dirty="0">
              <a:ln>
                <a:noFill/>
              </a:ln>
              <a:solidFill>
                <a:srgbClr val="ED7D31"/>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ED7D31"/>
                </a:solidFill>
                <a:effectLst/>
                <a:uLnTx/>
                <a:uFillTx/>
                <a:latin typeface="Calibri" panose="020F0502020204030204"/>
                <a:ea typeface="+mn-ea"/>
                <a:cs typeface="+mn-cs"/>
              </a:rPr>
              <a:t>Geographie </a:t>
            </a:r>
            <a:r>
              <a:rPr kumimoji="0" lang="de-DE" sz="2800" b="1" i="0" u="none" strike="noStrike" kern="1200" cap="none" spc="0" normalizeH="0" baseline="0" noProof="0" dirty="0">
                <a:ln>
                  <a:noFill/>
                </a:ln>
                <a:solidFill>
                  <a:schemeClr val="accent1"/>
                </a:solidFill>
                <a:effectLst/>
                <a:uLnTx/>
                <a:uFillTx/>
                <a:latin typeface="Calibri" panose="020F0502020204030204"/>
                <a:ea typeface="+mn-ea"/>
                <a:cs typeface="+mn-cs"/>
              </a:rPr>
              <a:t>als integraler Bestandteil der </a:t>
            </a:r>
            <a:r>
              <a:rPr kumimoji="0" lang="de-DE" sz="2800" b="1" i="0" u="none" strike="noStrike" kern="1200" cap="none" spc="0" normalizeH="0" baseline="0" noProof="0" dirty="0">
                <a:ln>
                  <a:noFill/>
                </a:ln>
                <a:solidFill>
                  <a:srgbClr val="0070C0"/>
                </a:solidFill>
                <a:effectLst/>
                <a:uLnTx/>
                <a:uFillTx/>
                <a:latin typeface="Calibri" panose="020F0502020204030204"/>
                <a:ea typeface="+mn-ea"/>
                <a:cs typeface="+mn-cs"/>
              </a:rPr>
              <a:t>Erdsystemforschung</a:t>
            </a:r>
            <a:r>
              <a:rPr kumimoji="0" lang="de-DE" sz="2800" b="1" i="0" u="none" strike="noStrike" kern="1200" cap="none" spc="0" normalizeH="0" baseline="0" noProof="0" dirty="0">
                <a:ln>
                  <a:noFill/>
                </a:ln>
                <a:solidFill>
                  <a:schemeClr val="accent1"/>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400" b="1" i="0" u="none" strike="noStrike" kern="1200" cap="none" spc="0" normalizeH="0" baseline="0" noProof="0" dirty="0">
                <a:ln>
                  <a:noFill/>
                </a:ln>
                <a:solidFill>
                  <a:schemeClr val="accent1"/>
                </a:solidFill>
                <a:effectLst/>
                <a:uLnTx/>
                <a:uFillTx/>
                <a:latin typeface="Calibri" panose="020F0502020204030204"/>
                <a:ea typeface="+mn-ea"/>
                <a:cs typeface="+mn-cs"/>
              </a:rPr>
              <a:t>Interaktion </a:t>
            </a:r>
            <a:r>
              <a:rPr lang="de-DE" sz="2400" b="1" dirty="0">
                <a:solidFill>
                  <a:schemeClr val="accent1"/>
                </a:solidFill>
                <a:latin typeface="Calibri" panose="020F0502020204030204"/>
              </a:rPr>
              <a:t>v</a:t>
            </a:r>
            <a:r>
              <a:rPr kumimoji="0" lang="de-DE" sz="2400" b="1" i="0" u="none" strike="noStrike" kern="1200" cap="none" spc="0" normalizeH="0" baseline="0" noProof="0" dirty="0">
                <a:ln>
                  <a:noFill/>
                </a:ln>
                <a:solidFill>
                  <a:schemeClr val="accent1"/>
                </a:solidFill>
                <a:effectLst/>
                <a:uLnTx/>
                <a:uFillTx/>
                <a:latin typeface="Calibri" panose="020F0502020204030204"/>
                <a:ea typeface="+mn-ea"/>
                <a:cs typeface="+mn-cs"/>
              </a:rPr>
              <a:t>on </a:t>
            </a:r>
            <a:r>
              <a:rPr kumimoji="0" lang="de-DE" sz="2400" b="1" i="0" u="none" strike="noStrike" kern="1200" cap="none" spc="0" normalizeH="0" baseline="0" noProof="0" dirty="0" smtClean="0">
                <a:ln>
                  <a:noFill/>
                </a:ln>
                <a:solidFill>
                  <a:srgbClr val="FF0000"/>
                </a:solidFill>
                <a:effectLst/>
                <a:uLnTx/>
                <a:uFillTx/>
                <a:latin typeface="Calibri" panose="020F0502020204030204"/>
                <a:ea typeface="+mn-ea"/>
                <a:cs typeface="+mn-cs"/>
              </a:rPr>
              <a:t>fester</a:t>
            </a:r>
            <a:r>
              <a:rPr kumimoji="0" lang="de-DE" sz="2400" b="1" i="0" u="none" strike="noStrike" kern="1200" cap="none" spc="0" normalizeH="0" baseline="0" noProof="0" dirty="0" smtClean="0">
                <a:ln>
                  <a:noFill/>
                </a:ln>
                <a:solidFill>
                  <a:schemeClr val="accent1"/>
                </a:solidFill>
                <a:effectLst/>
                <a:uLnTx/>
                <a:uFillTx/>
                <a:latin typeface="Calibri" panose="020F0502020204030204"/>
                <a:ea typeface="+mn-ea"/>
                <a:cs typeface="+mn-cs"/>
              </a:rPr>
              <a:t> Geosphäre</a:t>
            </a:r>
            <a:r>
              <a:rPr kumimoji="0" lang="de-DE" sz="2400" b="1" i="0" u="none" strike="noStrike" kern="1200" cap="none" spc="0" normalizeH="0" baseline="0" noProof="0" dirty="0">
                <a:ln>
                  <a:noFill/>
                </a:ln>
                <a:solidFill>
                  <a:schemeClr val="accent1"/>
                </a:solidFill>
                <a:effectLst/>
                <a:uLnTx/>
                <a:uFillTx/>
                <a:latin typeface="Calibri" panose="020F0502020204030204"/>
                <a:ea typeface="+mn-ea"/>
                <a:cs typeface="+mn-cs"/>
              </a:rPr>
              <a:t>, Atmosphäre, Hydrosphäre, Biosphäre und Anthroposphäre</a:t>
            </a:r>
          </a:p>
        </p:txBody>
      </p:sp>
      <p:sp>
        <p:nvSpPr>
          <p:cNvPr id="17" name="Textfeld 16">
            <a:extLst>
              <a:ext uri="{FF2B5EF4-FFF2-40B4-BE49-F238E27FC236}">
                <a16:creationId xmlns:a16="http://schemas.microsoft.com/office/drawing/2014/main" id="{D6BB765B-ED30-400A-B0BA-3155A5FA1C28}"/>
              </a:ext>
            </a:extLst>
          </p:cNvPr>
          <p:cNvSpPr txBox="1"/>
          <p:nvPr/>
        </p:nvSpPr>
        <p:spPr>
          <a:xfrm>
            <a:off x="11466499" y="324550"/>
            <a:ext cx="83233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663C9F-DD86-45E5-BD87-C68B7B828883}" type="slidenum">
              <a:rPr kumimoji="0" lang="de-DE" sz="1600" b="0" i="0" u="none" strike="noStrike" kern="1200" cap="none" spc="0" normalizeH="0" baseline="0" noProof="0" smtClean="0">
                <a:ln>
                  <a:noFill/>
                </a:ln>
                <a:solidFill>
                  <a:srgbClr val="002E4B"/>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de-DE" sz="1600" b="0" i="0" u="none" strike="noStrike" kern="1200" cap="none" spc="0" normalizeH="0" baseline="0" noProof="0" dirty="0">
              <a:ln>
                <a:noFill/>
              </a:ln>
              <a:solidFill>
                <a:srgbClr val="002E4B"/>
              </a:solidFill>
              <a:effectLst/>
              <a:uLnTx/>
              <a:uFillTx/>
              <a:latin typeface="Calibri" panose="020F0502020204030204"/>
              <a:ea typeface="+mn-ea"/>
              <a:cs typeface="+mn-cs"/>
            </a:endParaRPr>
          </a:p>
        </p:txBody>
      </p:sp>
      <p:sp>
        <p:nvSpPr>
          <p:cNvPr id="9" name="Rechteck 8"/>
          <p:cNvSpPr/>
          <p:nvPr/>
        </p:nvSpPr>
        <p:spPr>
          <a:xfrm>
            <a:off x="5564873" y="2449146"/>
            <a:ext cx="6096000" cy="4031873"/>
          </a:xfrm>
          <a:prstGeom prst="rect">
            <a:avLst/>
          </a:prstGeom>
        </p:spPr>
        <p:txBody>
          <a:bodyPr>
            <a:spAutoFit/>
          </a:bodyPr>
          <a:lstStyle/>
          <a:p>
            <a:r>
              <a:rPr lang="de-DE" sz="2000" b="1" dirty="0">
                <a:solidFill>
                  <a:schemeClr val="accent2"/>
                </a:solidFill>
              </a:rPr>
              <a:t>Bezugsfächer des </a:t>
            </a:r>
          </a:p>
          <a:p>
            <a:r>
              <a:rPr lang="de-DE" sz="2000" b="1" dirty="0">
                <a:solidFill>
                  <a:schemeClr val="accent2"/>
                </a:solidFill>
              </a:rPr>
              <a:t>Schulfachs Geographie: </a:t>
            </a:r>
          </a:p>
          <a:p>
            <a:endParaRPr lang="de-DE" dirty="0"/>
          </a:p>
          <a:p>
            <a:endParaRPr lang="de-DE" dirty="0"/>
          </a:p>
          <a:p>
            <a:pPr marL="285750" indent="-285750">
              <a:buFont typeface="Arial" panose="020B0604020202020204" pitchFamily="34" charset="0"/>
              <a:buChar char="•"/>
            </a:pPr>
            <a:r>
              <a:rPr lang="de-DE" b="1" dirty="0"/>
              <a:t>Wissenschaft Geographie</a:t>
            </a:r>
          </a:p>
          <a:p>
            <a:r>
              <a:rPr lang="de-DE" dirty="0"/>
              <a:t>Mensch-Umwelt-Wissenschaft mit Bezug zu Raum und Zeit </a:t>
            </a:r>
          </a:p>
          <a:p>
            <a:r>
              <a:rPr lang="de-DE" dirty="0"/>
              <a:t>auf unterschiedlichen Skalen </a:t>
            </a:r>
          </a:p>
          <a:p>
            <a:endParaRPr lang="de-DE" dirty="0"/>
          </a:p>
          <a:p>
            <a:pPr marL="285750" indent="-285750">
              <a:buFont typeface="Arial" panose="020B0604020202020204" pitchFamily="34" charset="0"/>
              <a:buChar char="•"/>
            </a:pPr>
            <a:r>
              <a:rPr lang="de-DE" b="1" dirty="0"/>
              <a:t>Zentrierungsfach</a:t>
            </a:r>
            <a:r>
              <a:rPr lang="de-DE" dirty="0"/>
              <a:t> der schulrelevanten Inhalte</a:t>
            </a:r>
          </a:p>
          <a:p>
            <a:r>
              <a:rPr lang="de-DE" b="1" dirty="0" smtClean="0"/>
              <a:t>aller </a:t>
            </a:r>
            <a:r>
              <a:rPr lang="de-DE" b="1" dirty="0"/>
              <a:t>Geowissenschaften</a:t>
            </a:r>
            <a:r>
              <a:rPr lang="de-DE" dirty="0"/>
              <a:t>, z.B. Geologie, Geophysik, Klimatologie, Meteorologie, Bodenkunde, Geodäsie</a:t>
            </a:r>
          </a:p>
          <a:p>
            <a:endParaRPr lang="de-DE" dirty="0">
              <a:solidFill>
                <a:schemeClr val="accent1"/>
              </a:solidFill>
            </a:endParaRPr>
          </a:p>
          <a:p>
            <a:endParaRPr lang="de-DE" dirty="0">
              <a:solidFill>
                <a:schemeClr val="accent1"/>
              </a:solidFill>
            </a:endParaRPr>
          </a:p>
          <a:p>
            <a:endParaRPr lang="de-DE" dirty="0">
              <a:solidFill>
                <a:schemeClr val="accent1"/>
              </a:solidFill>
            </a:endParaRPr>
          </a:p>
        </p:txBody>
      </p:sp>
      <p:sp>
        <p:nvSpPr>
          <p:cNvPr id="13" name="Textfeld 12"/>
          <p:cNvSpPr txBox="1"/>
          <p:nvPr/>
        </p:nvSpPr>
        <p:spPr>
          <a:xfrm>
            <a:off x="9962446" y="573424"/>
            <a:ext cx="1901483" cy="769441"/>
          </a:xfrm>
          <a:prstGeom prst="rect">
            <a:avLst/>
          </a:prstGeom>
          <a:noFill/>
        </p:spPr>
        <p:txBody>
          <a:bodyPr wrap="none" rtlCol="0">
            <a:spAutoFit/>
          </a:bodyPr>
          <a:lstStyle/>
          <a:p>
            <a:r>
              <a:rPr lang="de-DE" sz="4400" dirty="0">
                <a:solidFill>
                  <a:srgbClr val="0070C0"/>
                </a:solidFill>
                <a:latin typeface="Bahnschrift" panose="020B0502040204020203" pitchFamily="34" charset="0"/>
              </a:rPr>
              <a:t>M I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a:t>
            </a:r>
            <a:r>
              <a:rPr lang="de-DE" sz="4400" dirty="0">
                <a:solidFill>
                  <a:srgbClr val="0070C0"/>
                </a:solidFill>
                <a:latin typeface="Bahnschrift" panose="020B0502040204020203" pitchFamily="34" charset="0"/>
              </a:rPr>
              <a:t>T</a:t>
            </a:r>
          </a:p>
        </p:txBody>
      </p:sp>
      <p:sp>
        <p:nvSpPr>
          <p:cNvPr id="2" name="Textfeld 1"/>
          <p:cNvSpPr txBox="1"/>
          <p:nvPr/>
        </p:nvSpPr>
        <p:spPr>
          <a:xfrm>
            <a:off x="888820" y="3184264"/>
            <a:ext cx="4289764" cy="369332"/>
          </a:xfrm>
          <a:prstGeom prst="rect">
            <a:avLst/>
          </a:prstGeom>
          <a:noFill/>
        </p:spPr>
        <p:txBody>
          <a:bodyPr wrap="none" rtlCol="0">
            <a:spAutoFit/>
          </a:bodyPr>
          <a:lstStyle/>
          <a:p>
            <a:r>
              <a:rPr lang="de-DE" dirty="0" smtClean="0">
                <a:solidFill>
                  <a:srgbClr val="FF0000"/>
                </a:solidFill>
              </a:rPr>
              <a:t>Das Foto des Planeten Erde wurde gelöscht.</a:t>
            </a:r>
            <a:endParaRPr lang="de-DE" dirty="0">
              <a:solidFill>
                <a:srgbClr val="FF0000"/>
              </a:solidFill>
            </a:endParaRPr>
          </a:p>
        </p:txBody>
      </p:sp>
    </p:spTree>
    <p:extLst>
      <p:ext uri="{BB962C8B-B14F-4D97-AF65-F5344CB8AC3E}">
        <p14:creationId xmlns:p14="http://schemas.microsoft.com/office/powerpoint/2010/main" val="25003784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22518" y="5795933"/>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10" name="Textfeld 9">
            <a:extLst>
              <a:ext uri="{FF2B5EF4-FFF2-40B4-BE49-F238E27FC236}">
                <a16:creationId xmlns:a16="http://schemas.microsoft.com/office/drawing/2014/main" id="{97CA87CD-0F55-4947-900B-D948076B641F}"/>
              </a:ext>
            </a:extLst>
          </p:cNvPr>
          <p:cNvSpPr txBox="1"/>
          <p:nvPr/>
        </p:nvSpPr>
        <p:spPr>
          <a:xfrm>
            <a:off x="888820" y="5362072"/>
            <a:ext cx="11160000" cy="677108"/>
          </a:xfrm>
          <a:prstGeom prst="rect">
            <a:avLst/>
          </a:prstGeom>
          <a:noFill/>
        </p:spPr>
        <p:txBody>
          <a:bodyPr wrap="square" rtlCol="0">
            <a:spAutoFit/>
          </a:bodyPr>
          <a:lstStyle/>
          <a:p>
            <a:pPr marL="363538" marR="0" lvl="0" indent="-363538"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srgbClr val="4678B4"/>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1" name="Textfeld 10">
            <a:extLst>
              <a:ext uri="{FF2B5EF4-FFF2-40B4-BE49-F238E27FC236}">
                <a16:creationId xmlns:a16="http://schemas.microsoft.com/office/drawing/2014/main" id="{601CA5C3-D3C5-4BE5-8901-0B3628702B37}"/>
              </a:ext>
            </a:extLst>
          </p:cNvPr>
          <p:cNvSpPr txBox="1"/>
          <p:nvPr/>
        </p:nvSpPr>
        <p:spPr>
          <a:xfrm>
            <a:off x="722669" y="902566"/>
            <a:ext cx="1048111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ED7D31"/>
                </a:solidFill>
                <a:effectLst/>
                <a:uLnTx/>
                <a:uFillTx/>
                <a:latin typeface="Calibri" panose="020F0502020204030204"/>
                <a:ea typeface="+mn-ea"/>
                <a:cs typeface="+mn-cs"/>
              </a:rPr>
              <a:t> Vergleich der Ziele und Kompetenzen </a:t>
            </a:r>
            <a:endParaRPr kumimoji="0" lang="de-DE" sz="32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17" name="Textfeld 16">
            <a:extLst>
              <a:ext uri="{FF2B5EF4-FFF2-40B4-BE49-F238E27FC236}">
                <a16:creationId xmlns:a16="http://schemas.microsoft.com/office/drawing/2014/main" id="{D6BB765B-ED30-400A-B0BA-3155A5FA1C28}"/>
              </a:ext>
            </a:extLst>
          </p:cNvPr>
          <p:cNvSpPr txBox="1"/>
          <p:nvPr/>
        </p:nvSpPr>
        <p:spPr>
          <a:xfrm>
            <a:off x="11466499" y="324550"/>
            <a:ext cx="83233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663C9F-DD86-45E5-BD87-C68B7B828883}" type="slidenum">
              <a:rPr kumimoji="0" lang="de-DE" sz="1600" b="0" i="0" u="none" strike="noStrike" kern="1200" cap="none" spc="0" normalizeH="0" baseline="0" noProof="0" smtClean="0">
                <a:ln>
                  <a:noFill/>
                </a:ln>
                <a:solidFill>
                  <a:srgbClr val="002E4B"/>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de-DE" sz="1600" b="0" i="0" u="none" strike="noStrike" kern="1200" cap="none" spc="0" normalizeH="0" baseline="0" noProof="0" dirty="0">
              <a:ln>
                <a:noFill/>
              </a:ln>
              <a:solidFill>
                <a:srgbClr val="002E4B"/>
              </a:solidFill>
              <a:effectLst/>
              <a:uLnTx/>
              <a:uFillTx/>
              <a:latin typeface="Calibri" panose="020F0502020204030204"/>
              <a:ea typeface="+mn-ea"/>
              <a:cs typeface="+mn-cs"/>
            </a:endParaRPr>
          </a:p>
        </p:txBody>
      </p:sp>
      <p:sp>
        <p:nvSpPr>
          <p:cNvPr id="2" name="Rechteck 1"/>
          <p:cNvSpPr/>
          <p:nvPr/>
        </p:nvSpPr>
        <p:spPr>
          <a:xfrm>
            <a:off x="722669" y="1481365"/>
            <a:ext cx="10861220" cy="1477328"/>
          </a:xfrm>
          <a:prstGeom prst="rect">
            <a:avLst/>
          </a:prstGeom>
        </p:spPr>
        <p:txBody>
          <a:bodyPr wrap="square">
            <a:spAutoFit/>
          </a:bodyPr>
          <a:lstStyle/>
          <a:p>
            <a:pPr lvl="0"/>
            <a:r>
              <a:rPr lang="de-DE" dirty="0">
                <a:solidFill>
                  <a:srgbClr val="0070C0"/>
                </a:solidFill>
                <a:ea typeface="Calibri" panose="020F0502020204030204" pitchFamily="34" charset="0"/>
                <a:cs typeface="Times New Roman" panose="02020603050405020304" pitchFamily="18" charset="0"/>
              </a:rPr>
              <a:t> </a:t>
            </a:r>
            <a:r>
              <a:rPr lang="de-DE" b="1" dirty="0">
                <a:solidFill>
                  <a:srgbClr val="ED7D31"/>
                </a:solidFill>
                <a:ea typeface="Calibri" panose="020F0502020204030204" pitchFamily="34" charset="0"/>
                <a:cs typeface="Times New Roman" panose="02020603050405020304" pitchFamily="18" charset="0"/>
              </a:rPr>
              <a:t>Ziel:</a:t>
            </a:r>
            <a:r>
              <a:rPr lang="de-DE" dirty="0">
                <a:solidFill>
                  <a:srgbClr val="ED7D31"/>
                </a:solidFill>
                <a:ea typeface="Calibri" panose="020F0502020204030204" pitchFamily="34" charset="0"/>
                <a:cs typeface="Times New Roman" panose="02020603050405020304" pitchFamily="18" charset="0"/>
              </a:rPr>
              <a:t> </a:t>
            </a:r>
            <a:r>
              <a:rPr lang="de-DE" b="1" dirty="0">
                <a:solidFill>
                  <a:srgbClr val="0070C0"/>
                </a:solidFill>
                <a:ea typeface="Calibri" panose="020F0502020204030204" pitchFamily="34" charset="0"/>
                <a:cs typeface="Times New Roman" panose="02020603050405020304" pitchFamily="18" charset="0"/>
              </a:rPr>
              <a:t>Geographie</a:t>
            </a:r>
          </a:p>
          <a:p>
            <a:pPr lvl="0"/>
            <a:r>
              <a:rPr lang="de-DE" dirty="0">
                <a:solidFill>
                  <a:prstClr val="black"/>
                </a:solidFill>
                <a:ea typeface="Calibri" panose="020F0502020204030204" pitchFamily="34" charset="0"/>
                <a:cs typeface="Times New Roman" panose="02020603050405020304" pitchFamily="18" charset="0"/>
              </a:rPr>
              <a:t>„Leitziele des Geographieunterrichts sind demnach die </a:t>
            </a:r>
            <a:r>
              <a:rPr lang="de-DE" b="1" dirty="0">
                <a:solidFill>
                  <a:prstClr val="black"/>
                </a:solidFill>
                <a:ea typeface="Calibri" panose="020F0502020204030204" pitchFamily="34" charset="0"/>
                <a:cs typeface="Times New Roman" panose="02020603050405020304" pitchFamily="18" charset="0"/>
              </a:rPr>
              <a:t>Einsicht in die Zusammenhänge </a:t>
            </a:r>
            <a:r>
              <a:rPr lang="de-DE" dirty="0">
                <a:solidFill>
                  <a:prstClr val="black"/>
                </a:solidFill>
                <a:ea typeface="Calibri" panose="020F0502020204030204" pitchFamily="34" charset="0"/>
                <a:cs typeface="Times New Roman" panose="02020603050405020304" pitchFamily="18" charset="0"/>
              </a:rPr>
              <a:t>zwischen natürlichen Gegebenheiten und gesellschaftlichen Aktivitäten in verschiedenen Räumen der </a:t>
            </a:r>
            <a:r>
              <a:rPr lang="de-DE" b="1" dirty="0">
                <a:solidFill>
                  <a:prstClr val="black"/>
                </a:solidFill>
                <a:ea typeface="Calibri" panose="020F0502020204030204" pitchFamily="34" charset="0"/>
                <a:cs typeface="Times New Roman" panose="02020603050405020304" pitchFamily="18" charset="0"/>
              </a:rPr>
              <a:t>Erde</a:t>
            </a:r>
            <a:r>
              <a:rPr lang="de-DE" dirty="0">
                <a:solidFill>
                  <a:prstClr val="black"/>
                </a:solidFill>
                <a:ea typeface="Calibri" panose="020F0502020204030204" pitchFamily="34" charset="0"/>
                <a:cs typeface="Times New Roman" panose="02020603050405020304" pitchFamily="18" charset="0"/>
              </a:rPr>
              <a:t> und eine darauf aufbauende </a:t>
            </a:r>
            <a:r>
              <a:rPr lang="de-DE" b="1" dirty="0">
                <a:solidFill>
                  <a:prstClr val="black"/>
                </a:solidFill>
                <a:ea typeface="Calibri" panose="020F0502020204030204" pitchFamily="34" charset="0"/>
                <a:cs typeface="Times New Roman" panose="02020603050405020304" pitchFamily="18" charset="0"/>
              </a:rPr>
              <a:t>raumbezogene </a:t>
            </a:r>
            <a:r>
              <a:rPr lang="de-DE" b="1" dirty="0" smtClean="0">
                <a:solidFill>
                  <a:prstClr val="black"/>
                </a:solidFill>
                <a:ea typeface="Calibri" panose="020F0502020204030204" pitchFamily="34" charset="0"/>
                <a:cs typeface="Times New Roman" panose="02020603050405020304" pitchFamily="18" charset="0"/>
              </a:rPr>
              <a:t>Handlungskompetenz.</a:t>
            </a:r>
            <a:r>
              <a:rPr lang="de-DE" dirty="0" smtClean="0">
                <a:solidFill>
                  <a:prstClr val="black"/>
                </a:solidFill>
                <a:ea typeface="Calibri" panose="020F0502020204030204" pitchFamily="34" charset="0"/>
                <a:cs typeface="Times New Roman" panose="02020603050405020304" pitchFamily="18" charset="0"/>
              </a:rPr>
              <a:t>“ </a:t>
            </a:r>
            <a:r>
              <a:rPr lang="de-DE" sz="900" dirty="0" smtClean="0">
                <a:solidFill>
                  <a:prstClr val="black"/>
                </a:solidFill>
                <a:ea typeface="Calibri" panose="020F0502020204030204" pitchFamily="34" charset="0"/>
                <a:cs typeface="Times New Roman" panose="02020603050405020304" pitchFamily="18" charset="0"/>
              </a:rPr>
              <a:t>(</a:t>
            </a:r>
            <a:r>
              <a:rPr lang="de-DE" sz="900" dirty="0" err="1" smtClean="0">
                <a:solidFill>
                  <a:prstClr val="black"/>
                </a:solidFill>
                <a:ea typeface="Calibri" panose="020F0502020204030204" pitchFamily="34" charset="0"/>
                <a:cs typeface="Times New Roman" panose="02020603050405020304" pitchFamily="18" charset="0"/>
              </a:rPr>
              <a:t>DGfG</a:t>
            </a:r>
            <a:r>
              <a:rPr lang="de-DE" sz="900" dirty="0" smtClean="0">
                <a:solidFill>
                  <a:prstClr val="black"/>
                </a:solidFill>
                <a:ea typeface="Calibri" panose="020F0502020204030204" pitchFamily="34" charset="0"/>
                <a:cs typeface="Times New Roman" panose="02020603050405020304" pitchFamily="18" charset="0"/>
              </a:rPr>
              <a:t> 2020)</a:t>
            </a:r>
            <a:endParaRPr lang="de-DE" sz="900" dirty="0">
              <a:solidFill>
                <a:prstClr val="black"/>
              </a:solidFill>
              <a:ea typeface="Calibri" panose="020F0502020204030204" pitchFamily="34" charset="0"/>
              <a:cs typeface="Times New Roman" panose="02020603050405020304" pitchFamily="18" charset="0"/>
            </a:endParaRPr>
          </a:p>
          <a:p>
            <a:pPr lvl="0"/>
            <a:endParaRPr lang="de-DE" dirty="0">
              <a:solidFill>
                <a:prstClr val="black"/>
              </a:solidFill>
              <a:ea typeface="Calibri" panose="020F0502020204030204" pitchFamily="34" charset="0"/>
              <a:cs typeface="Times New Roman" panose="02020603050405020304" pitchFamily="18" charset="0"/>
            </a:endParaRPr>
          </a:p>
        </p:txBody>
      </p:sp>
      <p:sp>
        <p:nvSpPr>
          <p:cNvPr id="9" name="Rechteck 8"/>
          <p:cNvSpPr/>
          <p:nvPr/>
        </p:nvSpPr>
        <p:spPr>
          <a:xfrm>
            <a:off x="880098" y="3276923"/>
            <a:ext cx="3450381" cy="2893100"/>
          </a:xfrm>
          <a:prstGeom prst="rect">
            <a:avLst/>
          </a:prstGeom>
        </p:spPr>
        <p:txBody>
          <a:bodyPr wrap="square">
            <a:spAutoFit/>
          </a:bodyPr>
          <a:lstStyle/>
          <a:p>
            <a:pPr lvl="0"/>
            <a:r>
              <a:rPr lang="de-DE" sz="2000" b="1" dirty="0">
                <a:solidFill>
                  <a:srgbClr val="0070C0"/>
                </a:solidFill>
                <a:ea typeface="Calibri" panose="020F0502020204030204" pitchFamily="34" charset="0"/>
                <a:cs typeface="Times New Roman" panose="02020603050405020304" pitchFamily="18" charset="0"/>
              </a:rPr>
              <a:t>Geographie</a:t>
            </a:r>
            <a:r>
              <a:rPr lang="de-DE" b="1" dirty="0">
                <a:solidFill>
                  <a:srgbClr val="0070C0"/>
                </a:solidFill>
                <a:ea typeface="Calibri" panose="020F0502020204030204" pitchFamily="34" charset="0"/>
                <a:cs typeface="Times New Roman" panose="02020603050405020304" pitchFamily="18" charset="0"/>
              </a:rPr>
              <a:t> </a:t>
            </a:r>
            <a:r>
              <a:rPr lang="de-DE" sz="900" b="1" dirty="0">
                <a:solidFill>
                  <a:srgbClr val="0070C0"/>
                </a:solidFill>
                <a:ea typeface="Calibri" panose="020F0502020204030204" pitchFamily="34" charset="0"/>
                <a:cs typeface="Times New Roman" panose="02020603050405020304" pitchFamily="18" charset="0"/>
              </a:rPr>
              <a:t>(</a:t>
            </a:r>
            <a:r>
              <a:rPr lang="de-DE" sz="900" b="1" dirty="0" err="1">
                <a:solidFill>
                  <a:srgbClr val="0070C0"/>
                </a:solidFill>
                <a:ea typeface="Calibri" panose="020F0502020204030204" pitchFamily="34" charset="0"/>
                <a:cs typeface="Times New Roman" panose="02020603050405020304" pitchFamily="18" charset="0"/>
              </a:rPr>
              <a:t>DGfG</a:t>
            </a:r>
            <a:r>
              <a:rPr lang="de-DE" sz="900" b="1" dirty="0">
                <a:solidFill>
                  <a:srgbClr val="0070C0"/>
                </a:solidFill>
                <a:ea typeface="Calibri" panose="020F0502020204030204" pitchFamily="34" charset="0"/>
                <a:cs typeface="Times New Roman" panose="02020603050405020304" pitchFamily="18" charset="0"/>
              </a:rPr>
              <a:t> 2006, 2020)</a:t>
            </a:r>
          </a:p>
          <a:p>
            <a:pPr lvl="0"/>
            <a:endParaRPr lang="de-DE" dirty="0">
              <a:solidFill>
                <a:srgbClr val="0070C0"/>
              </a:solidFill>
              <a:ea typeface="Calibri" panose="020F0502020204030204" pitchFamily="34" charset="0"/>
              <a:cs typeface="Times New Roman" panose="02020603050405020304" pitchFamily="18" charset="0"/>
            </a:endParaRPr>
          </a:p>
          <a:p>
            <a:pPr lvl="0"/>
            <a:r>
              <a:rPr lang="de-DE" dirty="0">
                <a:ea typeface="Calibri" panose="020F0502020204030204" pitchFamily="34" charset="0"/>
                <a:cs typeface="Times New Roman" panose="02020603050405020304" pitchFamily="18" charset="0"/>
              </a:rPr>
              <a:t>Fachwissen</a:t>
            </a:r>
          </a:p>
          <a:p>
            <a:pPr lvl="0"/>
            <a:r>
              <a:rPr lang="de-DE" dirty="0">
                <a:ea typeface="Calibri" panose="020F0502020204030204" pitchFamily="34" charset="0"/>
                <a:cs typeface="Times New Roman" panose="02020603050405020304" pitchFamily="18" charset="0"/>
              </a:rPr>
              <a:t>Erkenntnisgewinnung/ Methoden</a:t>
            </a:r>
          </a:p>
          <a:p>
            <a:pPr lvl="0"/>
            <a:r>
              <a:rPr lang="de-DE" dirty="0">
                <a:ea typeface="Calibri" panose="020F0502020204030204" pitchFamily="34" charset="0"/>
                <a:cs typeface="Times New Roman" panose="02020603050405020304" pitchFamily="18" charset="0"/>
              </a:rPr>
              <a:t>Kommunikation</a:t>
            </a:r>
          </a:p>
          <a:p>
            <a:pPr lvl="0"/>
            <a:r>
              <a:rPr lang="de-DE" dirty="0">
                <a:ea typeface="Calibri" panose="020F0502020204030204" pitchFamily="34" charset="0"/>
                <a:cs typeface="Times New Roman" panose="02020603050405020304" pitchFamily="18" charset="0"/>
              </a:rPr>
              <a:t>Beurteilung/Bewertung</a:t>
            </a:r>
          </a:p>
          <a:p>
            <a:pPr lvl="0"/>
            <a:endParaRPr lang="de-DE" dirty="0">
              <a:ea typeface="Calibri" panose="020F0502020204030204" pitchFamily="34" charset="0"/>
              <a:cs typeface="Times New Roman" panose="02020603050405020304" pitchFamily="18" charset="0"/>
            </a:endParaRPr>
          </a:p>
          <a:p>
            <a:pPr lvl="0"/>
            <a:r>
              <a:rPr lang="de-DE" dirty="0">
                <a:ea typeface="Calibri" panose="020F0502020204030204" pitchFamily="34" charset="0"/>
                <a:cs typeface="Times New Roman" panose="02020603050405020304" pitchFamily="18" charset="0"/>
              </a:rPr>
              <a:t>Räumliche Orientierung</a:t>
            </a:r>
          </a:p>
          <a:p>
            <a:pPr lvl="0"/>
            <a:r>
              <a:rPr lang="de-DE" dirty="0">
                <a:ea typeface="Calibri" panose="020F0502020204030204" pitchFamily="34" charset="0"/>
                <a:cs typeface="Times New Roman" panose="02020603050405020304" pitchFamily="18" charset="0"/>
              </a:rPr>
              <a:t>Handlung</a:t>
            </a:r>
          </a:p>
          <a:p>
            <a:pPr lvl="0"/>
            <a:endParaRPr lang="de-DE" dirty="0">
              <a:ea typeface="Calibri" panose="020F0502020204030204" pitchFamily="34" charset="0"/>
              <a:cs typeface="Times New Roman" panose="02020603050405020304" pitchFamily="18" charset="0"/>
            </a:endParaRPr>
          </a:p>
        </p:txBody>
      </p:sp>
      <p:sp>
        <p:nvSpPr>
          <p:cNvPr id="12" name="Textfeld 11"/>
          <p:cNvSpPr txBox="1"/>
          <p:nvPr/>
        </p:nvSpPr>
        <p:spPr>
          <a:xfrm>
            <a:off x="5824001" y="3310460"/>
            <a:ext cx="3376437" cy="1785104"/>
          </a:xfrm>
          <a:prstGeom prst="rect">
            <a:avLst/>
          </a:prstGeom>
          <a:noFill/>
        </p:spPr>
        <p:txBody>
          <a:bodyPr wrap="none" rtlCol="0">
            <a:spAutoFit/>
          </a:bodyPr>
          <a:lstStyle/>
          <a:p>
            <a:r>
              <a:rPr lang="de-DE" sz="2000" b="1" dirty="0">
                <a:solidFill>
                  <a:srgbClr val="0070C0"/>
                </a:solidFill>
              </a:rPr>
              <a:t>Biologie, Chemie, Physik </a:t>
            </a:r>
            <a:r>
              <a:rPr lang="de-DE" sz="900" dirty="0">
                <a:solidFill>
                  <a:srgbClr val="0070C0"/>
                </a:solidFill>
              </a:rPr>
              <a:t>(KMK 2004)</a:t>
            </a:r>
          </a:p>
          <a:p>
            <a:endParaRPr lang="de-DE" dirty="0"/>
          </a:p>
          <a:p>
            <a:r>
              <a:rPr lang="de-DE" dirty="0"/>
              <a:t>Fachwissen</a:t>
            </a:r>
          </a:p>
          <a:p>
            <a:r>
              <a:rPr lang="de-DE" dirty="0"/>
              <a:t>Erkenntnisgewinnung</a:t>
            </a:r>
          </a:p>
          <a:p>
            <a:r>
              <a:rPr lang="de-DE" dirty="0"/>
              <a:t>Kommunikation</a:t>
            </a:r>
          </a:p>
          <a:p>
            <a:r>
              <a:rPr lang="de-DE" dirty="0"/>
              <a:t>Bewertung</a:t>
            </a:r>
          </a:p>
        </p:txBody>
      </p:sp>
      <p:sp>
        <p:nvSpPr>
          <p:cNvPr id="15" name="Textfeld 14"/>
          <p:cNvSpPr txBox="1"/>
          <p:nvPr/>
        </p:nvSpPr>
        <p:spPr>
          <a:xfrm>
            <a:off x="740772" y="2788890"/>
            <a:ext cx="6017353" cy="400110"/>
          </a:xfrm>
          <a:prstGeom prst="rect">
            <a:avLst/>
          </a:prstGeom>
          <a:noFill/>
        </p:spPr>
        <p:txBody>
          <a:bodyPr wrap="none" rtlCol="0">
            <a:spAutoFit/>
          </a:bodyPr>
          <a:lstStyle/>
          <a:p>
            <a:r>
              <a:rPr lang="de-DE" sz="2000" b="1" dirty="0">
                <a:solidFill>
                  <a:srgbClr val="ED7D31"/>
                </a:solidFill>
              </a:rPr>
              <a:t>Wesentliche Übereinstimmung der Kompetenzmodelle</a:t>
            </a:r>
          </a:p>
        </p:txBody>
      </p:sp>
      <p:sp>
        <p:nvSpPr>
          <p:cNvPr id="18" name="Textfeld 17"/>
          <p:cNvSpPr txBox="1"/>
          <p:nvPr/>
        </p:nvSpPr>
        <p:spPr>
          <a:xfrm>
            <a:off x="835869" y="6038319"/>
            <a:ext cx="7261796" cy="400110"/>
          </a:xfrm>
          <a:prstGeom prst="rect">
            <a:avLst/>
          </a:prstGeom>
          <a:noFill/>
        </p:spPr>
        <p:txBody>
          <a:bodyPr wrap="none" rtlCol="0">
            <a:spAutoFit/>
          </a:bodyPr>
          <a:lstStyle/>
          <a:p>
            <a:r>
              <a:rPr lang="de-DE" sz="2000" b="1" dirty="0">
                <a:solidFill>
                  <a:srgbClr val="ED7D31"/>
                </a:solidFill>
              </a:rPr>
              <a:t>Alle diese Fächer vermitteln naturwissenschaftliche Grundbildung!</a:t>
            </a:r>
          </a:p>
        </p:txBody>
      </p:sp>
      <p:sp>
        <p:nvSpPr>
          <p:cNvPr id="16" name="Textfeld 15"/>
          <p:cNvSpPr txBox="1"/>
          <p:nvPr/>
        </p:nvSpPr>
        <p:spPr>
          <a:xfrm>
            <a:off x="9962446" y="639912"/>
            <a:ext cx="1901483" cy="769441"/>
          </a:xfrm>
          <a:prstGeom prst="rect">
            <a:avLst/>
          </a:prstGeom>
          <a:noFill/>
        </p:spPr>
        <p:txBody>
          <a:bodyPr wrap="none" rtlCol="0">
            <a:spAutoFit/>
          </a:bodyPr>
          <a:lstStyle/>
          <a:p>
            <a:r>
              <a:rPr lang="de-DE" sz="4400" dirty="0">
                <a:solidFill>
                  <a:srgbClr val="0070C0"/>
                </a:solidFill>
                <a:latin typeface="Bahnschrift" panose="020B0502040204020203" pitchFamily="34" charset="0"/>
              </a:rPr>
              <a:t>M I</a:t>
            </a:r>
            <a:r>
              <a:rPr lang="de-DE" sz="4400" dirty="0">
                <a:solidFill>
                  <a:schemeClr val="accent1">
                    <a:lumMod val="75000"/>
                  </a:schemeClr>
                </a:solidFill>
                <a:latin typeface="Bahnschrift" panose="020B0502040204020203" pitchFamily="34" charset="0"/>
              </a:rPr>
              <a:t>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a:t>
            </a:r>
            <a:r>
              <a:rPr lang="de-DE" sz="4400" dirty="0">
                <a:solidFill>
                  <a:srgbClr val="0070C0"/>
                </a:solidFill>
                <a:latin typeface="Bahnschrift" panose="020B0502040204020203" pitchFamily="34" charset="0"/>
              </a:rPr>
              <a:t>T</a:t>
            </a:r>
          </a:p>
        </p:txBody>
      </p:sp>
      <p:sp>
        <p:nvSpPr>
          <p:cNvPr id="3" name="Ellipse 2"/>
          <p:cNvSpPr/>
          <p:nvPr/>
        </p:nvSpPr>
        <p:spPr>
          <a:xfrm>
            <a:off x="537211" y="3722396"/>
            <a:ext cx="3010982" cy="1508833"/>
          </a:xfrm>
          <a:prstGeom prst="ellipse">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p:cNvPicPr>
            <a:picLocks noChangeAspect="1"/>
          </p:cNvPicPr>
          <p:nvPr/>
        </p:nvPicPr>
        <p:blipFill>
          <a:blip r:embed="rId5"/>
          <a:stretch>
            <a:fillRect/>
          </a:stretch>
        </p:blipFill>
        <p:spPr>
          <a:xfrm>
            <a:off x="5387972" y="3722396"/>
            <a:ext cx="2993395" cy="1504012"/>
          </a:xfrm>
          <a:prstGeom prst="rect">
            <a:avLst/>
          </a:prstGeom>
        </p:spPr>
      </p:pic>
    </p:spTree>
    <p:extLst>
      <p:ext uri="{BB962C8B-B14F-4D97-AF65-F5344CB8AC3E}">
        <p14:creationId xmlns:p14="http://schemas.microsoft.com/office/powerpoint/2010/main" val="2554210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hteck 24"/>
          <p:cNvSpPr/>
          <p:nvPr/>
        </p:nvSpPr>
        <p:spPr>
          <a:xfrm>
            <a:off x="0" y="922906"/>
            <a:ext cx="12192000" cy="5935095"/>
          </a:xfrm>
          <a:prstGeom prst="rect">
            <a:avLst/>
          </a:prstGeom>
          <a:gradFill flip="none" rotWithShape="1">
            <a:gsLst>
              <a:gs pos="35000">
                <a:schemeClr val="accent3">
                  <a:lumMod val="5000"/>
                  <a:lumOff val="95000"/>
                </a:schemeClr>
              </a:gs>
              <a:gs pos="100000">
                <a:srgbClr val="E1E1E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endParaRPr lang="de-DE" dirty="0">
              <a:solidFill>
                <a:prstClr val="white"/>
              </a:solidFill>
              <a:latin typeface="Arial" panose="020B0604020202020204"/>
            </a:endParaRPr>
          </a:p>
        </p:txBody>
      </p:sp>
      <p:sp>
        <p:nvSpPr>
          <p:cNvPr id="10" name="Textfeld 9"/>
          <p:cNvSpPr txBox="1"/>
          <p:nvPr/>
        </p:nvSpPr>
        <p:spPr>
          <a:xfrm>
            <a:off x="227013" y="804009"/>
            <a:ext cx="11790813" cy="6062429"/>
          </a:xfrm>
          <a:prstGeom prst="rect">
            <a:avLst/>
          </a:prstGeom>
          <a:noFill/>
        </p:spPr>
        <p:txBody>
          <a:bodyPr wrap="square" rtlCol="0">
            <a:spAutoFit/>
          </a:bodyPr>
          <a:lstStyle/>
          <a:p>
            <a:pPr defTabSz="914377"/>
            <a:r>
              <a:rPr lang="de-DE" sz="2800" b="1" dirty="0">
                <a:solidFill>
                  <a:srgbClr val="ED7D31"/>
                </a:solidFill>
              </a:rPr>
              <a:t>Vergleich der Fach-Basis-Konzepte</a:t>
            </a:r>
          </a:p>
          <a:p>
            <a:pPr lvl="0"/>
            <a:endParaRPr lang="de-DE" sz="2133" b="1" dirty="0">
              <a:solidFill>
                <a:srgbClr val="5B9BD5">
                  <a:lumMod val="75000"/>
                </a:srgbClr>
              </a:solidFill>
              <a:latin typeface="Arial Narrow" panose="020B0606020202030204" pitchFamily="34"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endParaRPr lang="de-DE" sz="2133" dirty="0">
              <a:solidFill>
                <a:srgbClr val="0070C0"/>
              </a:solidFill>
              <a:ea typeface="Calibri" panose="020F0502020204030204" pitchFamily="34" charset="0"/>
              <a:cs typeface="Times New Roman" panose="02020603050405020304" pitchFamily="18" charset="0"/>
            </a:endParaRPr>
          </a:p>
          <a:p>
            <a:pPr lvl="0"/>
            <a:r>
              <a:rPr lang="de-DE" sz="2400" b="1" dirty="0">
                <a:solidFill>
                  <a:srgbClr val="0070C0"/>
                </a:solidFill>
                <a:ea typeface="Calibri" panose="020F0502020204030204" pitchFamily="34" charset="0"/>
                <a:cs typeface="Times New Roman" panose="02020603050405020304" pitchFamily="18" charset="0"/>
              </a:rPr>
              <a:t>Geographie</a:t>
            </a:r>
            <a:r>
              <a:rPr lang="de-DE" sz="2400" b="1" dirty="0">
                <a:ea typeface="Calibri" panose="020F0502020204030204" pitchFamily="34" charset="0"/>
                <a:cs typeface="Times New Roman" panose="02020603050405020304" pitchFamily="18" charset="0"/>
              </a:rPr>
              <a:t>	</a:t>
            </a:r>
            <a:r>
              <a:rPr lang="de-DE" sz="2400" dirty="0">
                <a:ea typeface="Calibri" panose="020F0502020204030204" pitchFamily="34" charset="0"/>
                <a:cs typeface="Times New Roman" panose="02020603050405020304" pitchFamily="18" charset="0"/>
              </a:rPr>
              <a:t>			</a:t>
            </a:r>
          </a:p>
          <a:p>
            <a:pPr lvl="0"/>
            <a:r>
              <a:rPr lang="de-DE" sz="2400" dirty="0">
                <a:ea typeface="Calibri" panose="020F0502020204030204" pitchFamily="34" charset="0"/>
                <a:cs typeface="Times New Roman" panose="02020603050405020304" pitchFamily="18" charset="0"/>
              </a:rPr>
              <a:t>Mensch-Umwelt-System (Brückenfach)</a:t>
            </a:r>
          </a:p>
          <a:p>
            <a:pPr lvl="0"/>
            <a:r>
              <a:rPr lang="de-DE" sz="2400" dirty="0">
                <a:ea typeface="Calibri" panose="020F0502020204030204" pitchFamily="34" charset="0"/>
                <a:cs typeface="Times New Roman" panose="02020603050405020304" pitchFamily="18" charset="0"/>
              </a:rPr>
              <a:t>Raum (Maßstabsebenen)</a:t>
            </a:r>
          </a:p>
          <a:p>
            <a:pPr lvl="0"/>
            <a:endParaRPr lang="de-DE" sz="2133" dirty="0">
              <a:ea typeface="Calibri" panose="020F0502020204030204" pitchFamily="34" charset="0"/>
              <a:cs typeface="Times New Roman" panose="02020603050405020304" pitchFamily="18" charset="0"/>
            </a:endParaRPr>
          </a:p>
          <a:p>
            <a:pPr lvl="0"/>
            <a:endParaRPr lang="de-DE" sz="2133" dirty="0">
              <a:solidFill>
                <a:srgbClr val="FF0000"/>
              </a:solidFill>
              <a:ea typeface="Calibri" panose="020F0502020204030204" pitchFamily="34" charset="0"/>
              <a:cs typeface="Times New Roman" panose="02020603050405020304" pitchFamily="18" charset="0"/>
            </a:endParaRPr>
          </a:p>
          <a:p>
            <a:pPr lvl="0"/>
            <a:endParaRPr lang="de-DE" sz="1067" dirty="0">
              <a:solidFill>
                <a:prstClr val="black"/>
              </a:solidFill>
              <a:ea typeface="Calibri" panose="020F0502020204030204" pitchFamily="34" charset="0"/>
              <a:cs typeface="Times New Roman" panose="02020603050405020304" pitchFamily="18" charset="0"/>
            </a:endParaRPr>
          </a:p>
        </p:txBody>
      </p:sp>
      <p:sp>
        <p:nvSpPr>
          <p:cNvPr id="4" name="Textfeld 3"/>
          <p:cNvSpPr txBox="1"/>
          <p:nvPr/>
        </p:nvSpPr>
        <p:spPr>
          <a:xfrm>
            <a:off x="10145614" y="3287965"/>
            <a:ext cx="596638" cy="256545"/>
          </a:xfrm>
          <a:prstGeom prst="rect">
            <a:avLst/>
          </a:prstGeom>
          <a:noFill/>
        </p:spPr>
        <p:txBody>
          <a:bodyPr wrap="none" rtlCol="0">
            <a:spAutoFit/>
          </a:bodyPr>
          <a:lstStyle/>
          <a:p>
            <a:r>
              <a:rPr lang="de-DE" sz="1067" dirty="0"/>
              <a:t>C. Koch</a:t>
            </a:r>
          </a:p>
        </p:txBody>
      </p:sp>
      <p:pic>
        <p:nvPicPr>
          <p:cNvPr id="11" name="Grafik 10">
            <a:extLst>
              <a:ext uri="{FF2B5EF4-FFF2-40B4-BE49-F238E27FC236}">
                <a16:creationId xmlns:a16="http://schemas.microsoft.com/office/drawing/2014/main" id="{B008C46A-9077-40EB-91BD-7473C66E4FA6}"/>
              </a:ext>
            </a:extLst>
          </p:cNvPr>
          <p:cNvPicPr>
            <a:picLocks noChangeAspect="1"/>
          </p:cNvPicPr>
          <p:nvPr/>
        </p:nvPicPr>
        <p:blipFill rotWithShape="1">
          <a:blip r:embed="rId3">
            <a:extLst>
              <a:ext uri="{28A0092B-C50C-407E-A947-70E740481C1C}">
                <a14:useLocalDpi xmlns:a14="http://schemas.microsoft.com/office/drawing/2010/main" val="0"/>
              </a:ext>
            </a:extLst>
          </a:blip>
          <a:srcRect b="4359"/>
          <a:stretch/>
        </p:blipFill>
        <p:spPr>
          <a:xfrm>
            <a:off x="5434331" y="1372344"/>
            <a:ext cx="5919064" cy="4559224"/>
          </a:xfrm>
          <a:prstGeom prst="rect">
            <a:avLst/>
          </a:prstGeom>
        </p:spPr>
      </p:pic>
      <p:sp>
        <p:nvSpPr>
          <p:cNvPr id="3" name="Textfeld 2"/>
          <p:cNvSpPr txBox="1"/>
          <p:nvPr/>
        </p:nvSpPr>
        <p:spPr>
          <a:xfrm>
            <a:off x="9192208" y="5427259"/>
            <a:ext cx="1752403" cy="256545"/>
          </a:xfrm>
          <a:prstGeom prst="rect">
            <a:avLst/>
          </a:prstGeom>
          <a:noFill/>
        </p:spPr>
        <p:txBody>
          <a:bodyPr wrap="none" rtlCol="0">
            <a:spAutoFit/>
          </a:bodyPr>
          <a:lstStyle/>
          <a:p>
            <a:r>
              <a:rPr lang="de-DE" sz="1067" i="1" dirty="0"/>
              <a:t>DGFG 2006, 2020; C. Pietsch</a:t>
            </a:r>
          </a:p>
        </p:txBody>
      </p:sp>
      <p:sp>
        <p:nvSpPr>
          <p:cNvPr id="12" name="Textfeld 11"/>
          <p:cNvSpPr txBox="1"/>
          <p:nvPr/>
        </p:nvSpPr>
        <p:spPr>
          <a:xfrm>
            <a:off x="9993869" y="107090"/>
            <a:ext cx="1901483" cy="769441"/>
          </a:xfrm>
          <a:prstGeom prst="rect">
            <a:avLst/>
          </a:prstGeom>
          <a:noFill/>
        </p:spPr>
        <p:txBody>
          <a:bodyPr wrap="none" rtlCol="0">
            <a:spAutoFit/>
          </a:bodyPr>
          <a:lstStyle/>
          <a:p>
            <a:r>
              <a:rPr lang="de-DE" sz="4400" dirty="0">
                <a:solidFill>
                  <a:srgbClr val="0070C0"/>
                </a:solidFill>
                <a:latin typeface="Bahnschrift" panose="020B0502040204020203" pitchFamily="34" charset="0"/>
              </a:rPr>
              <a:t>M I</a:t>
            </a:r>
            <a:r>
              <a:rPr lang="de-DE" sz="4400" dirty="0">
                <a:solidFill>
                  <a:schemeClr val="accent1">
                    <a:lumMod val="75000"/>
                  </a:schemeClr>
                </a:solidFill>
                <a:latin typeface="Bahnschrift" panose="020B0502040204020203" pitchFamily="34" charset="0"/>
              </a:rPr>
              <a:t>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a:t>
            </a:r>
            <a:r>
              <a:rPr lang="de-DE" sz="4400" dirty="0">
                <a:solidFill>
                  <a:srgbClr val="0070C0"/>
                </a:solidFill>
                <a:latin typeface="Bahnschrift" panose="020B0502040204020203" pitchFamily="34" charset="0"/>
              </a:rPr>
              <a:t>T</a:t>
            </a:r>
          </a:p>
        </p:txBody>
      </p:sp>
      <p:pic>
        <p:nvPicPr>
          <p:cNvPr id="8" name="Grafik 7"/>
          <p:cNvPicPr>
            <a:picLocks noChangeAspect="1"/>
          </p:cNvPicPr>
          <p:nvPr/>
        </p:nvPicPr>
        <p:blipFill>
          <a:blip r:embed="rId4"/>
          <a:stretch>
            <a:fillRect/>
          </a:stretch>
        </p:blipFill>
        <p:spPr>
          <a:xfrm>
            <a:off x="111926" y="19102"/>
            <a:ext cx="2024047" cy="646232"/>
          </a:xfrm>
          <a:prstGeom prst="rect">
            <a:avLst/>
          </a:prstGeom>
        </p:spPr>
      </p:pic>
      <p:pic>
        <p:nvPicPr>
          <p:cNvPr id="9" name="Grafik 8"/>
          <p:cNvPicPr>
            <a:picLocks noChangeAspect="1"/>
          </p:cNvPicPr>
          <p:nvPr/>
        </p:nvPicPr>
        <p:blipFill>
          <a:blip r:embed="rId5"/>
          <a:stretch>
            <a:fillRect/>
          </a:stretch>
        </p:blipFill>
        <p:spPr>
          <a:xfrm>
            <a:off x="11450973" y="6013319"/>
            <a:ext cx="968040" cy="963579"/>
          </a:xfrm>
          <a:prstGeom prst="rect">
            <a:avLst/>
          </a:prstGeom>
        </p:spPr>
      </p:pic>
    </p:spTree>
    <p:extLst>
      <p:ext uri="{BB962C8B-B14F-4D97-AF65-F5344CB8AC3E}">
        <p14:creationId xmlns:p14="http://schemas.microsoft.com/office/powerpoint/2010/main" val="3989715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8" name="Textfeld 7">
            <a:extLst>
              <a:ext uri="{FF2B5EF4-FFF2-40B4-BE49-F238E27FC236}">
                <a16:creationId xmlns:a16="http://schemas.microsoft.com/office/drawing/2014/main" id="{043B21C2-AEAD-4BA9-AB5A-D875F69BFA03}"/>
              </a:ext>
            </a:extLst>
          </p:cNvPr>
          <p:cNvSpPr txBox="1"/>
          <p:nvPr/>
        </p:nvSpPr>
        <p:spPr>
          <a:xfrm>
            <a:off x="6641268" y="1416305"/>
            <a:ext cx="7462864" cy="4708981"/>
          </a:xfrm>
          <a:prstGeom prst="rect">
            <a:avLst/>
          </a:prstGeom>
          <a:noFill/>
        </p:spPr>
        <p:txBody>
          <a:bodyPr wrap="square" rtlCol="0">
            <a:spAutoFit/>
          </a:bodyPr>
          <a:lstStyle/>
          <a:p>
            <a:r>
              <a:rPr lang="de-DE" sz="2800" b="1" dirty="0">
                <a:solidFill>
                  <a:srgbClr val="ED7D31"/>
                </a:solidFill>
              </a:rPr>
              <a:t>Themen des Schulfachs Geographie </a:t>
            </a:r>
          </a:p>
          <a:p>
            <a:endParaRPr lang="de-DE" sz="1400" b="1" dirty="0">
              <a:solidFill>
                <a:srgbClr val="ED7D31"/>
              </a:solidFill>
            </a:endParaRPr>
          </a:p>
          <a:p>
            <a:pPr marL="285750" indent="-285750">
              <a:buFont typeface="Wingdings" panose="05000000000000000000" pitchFamily="2" charset="2"/>
              <a:buChar char="v"/>
            </a:pPr>
            <a:r>
              <a:rPr lang="de-DE" b="1" dirty="0" smtClean="0"/>
              <a:t>naturwissenschaftliche </a:t>
            </a:r>
            <a:r>
              <a:rPr lang="de-DE" b="1" dirty="0"/>
              <a:t>Grundbildung </a:t>
            </a:r>
          </a:p>
          <a:p>
            <a:r>
              <a:rPr lang="de-DE" b="1" dirty="0">
                <a:solidFill>
                  <a:srgbClr val="ED7D31"/>
                </a:solidFill>
              </a:rPr>
              <a:t>	+</a:t>
            </a:r>
          </a:p>
          <a:p>
            <a:pPr marL="285750" indent="-285750">
              <a:buFont typeface="Wingdings" panose="05000000000000000000" pitchFamily="2" charset="2"/>
              <a:buChar char="v"/>
            </a:pPr>
            <a:r>
              <a:rPr lang="de-DE" b="1" dirty="0"/>
              <a:t> </a:t>
            </a:r>
            <a:r>
              <a:rPr lang="de-DE" b="1" dirty="0" smtClean="0"/>
              <a:t>SSI- Herausforderungen des 21. Jh.</a:t>
            </a:r>
          </a:p>
          <a:p>
            <a:r>
              <a:rPr lang="de-DE" b="1" dirty="0" smtClean="0"/>
              <a:t>    </a:t>
            </a:r>
          </a:p>
          <a:p>
            <a:r>
              <a:rPr lang="de-DE" b="1" dirty="0">
                <a:solidFill>
                  <a:srgbClr val="4678B4"/>
                </a:solidFill>
              </a:rPr>
              <a:t> </a:t>
            </a:r>
            <a:r>
              <a:rPr lang="de-DE" b="1" dirty="0" smtClean="0">
                <a:solidFill>
                  <a:srgbClr val="4678B4"/>
                </a:solidFill>
              </a:rPr>
              <a:t>  Behandlung der Herausforderungen:</a:t>
            </a:r>
          </a:p>
          <a:p>
            <a:endParaRPr lang="de-DE" b="1" dirty="0" smtClean="0">
              <a:solidFill>
                <a:srgbClr val="4678B4"/>
              </a:solidFill>
            </a:endParaRPr>
          </a:p>
          <a:p>
            <a:r>
              <a:rPr lang="de-DE" b="1" dirty="0"/>
              <a:t> </a:t>
            </a:r>
            <a:r>
              <a:rPr lang="de-DE" b="1" dirty="0">
                <a:solidFill>
                  <a:srgbClr val="4678B4"/>
                </a:solidFill>
              </a:rPr>
              <a:t>▸</a:t>
            </a:r>
            <a:r>
              <a:rPr lang="de-DE" b="1" dirty="0"/>
              <a:t> </a:t>
            </a:r>
            <a:r>
              <a:rPr lang="de-DE" b="1" dirty="0" smtClean="0">
                <a:solidFill>
                  <a:srgbClr val="4678B4"/>
                </a:solidFill>
              </a:rPr>
              <a:t>Mensch-Umwelt-System</a:t>
            </a:r>
            <a:endParaRPr lang="de-DE" b="1" dirty="0">
              <a:solidFill>
                <a:srgbClr val="4678B4"/>
              </a:solidFill>
            </a:endParaRPr>
          </a:p>
          <a:p>
            <a:r>
              <a:rPr lang="de-DE" b="1" dirty="0"/>
              <a:t>   </a:t>
            </a:r>
            <a:r>
              <a:rPr lang="de-DE" dirty="0"/>
              <a:t>Ursache &gt; Folgen &gt; Gegenmaßnahmen</a:t>
            </a:r>
          </a:p>
          <a:p>
            <a:endParaRPr lang="de-DE" dirty="0"/>
          </a:p>
          <a:p>
            <a:r>
              <a:rPr lang="de-DE" b="1" dirty="0">
                <a:solidFill>
                  <a:srgbClr val="4678B4"/>
                </a:solidFill>
              </a:rPr>
              <a:t>▸</a:t>
            </a:r>
            <a:r>
              <a:rPr lang="de-DE" dirty="0"/>
              <a:t> </a:t>
            </a:r>
            <a:r>
              <a:rPr lang="de-DE" dirty="0" smtClean="0"/>
              <a:t> </a:t>
            </a:r>
            <a:r>
              <a:rPr lang="de-DE" b="1" dirty="0" smtClean="0">
                <a:solidFill>
                  <a:srgbClr val="4678B4"/>
                </a:solidFill>
              </a:rPr>
              <a:t>Raum</a:t>
            </a:r>
            <a:endParaRPr lang="de-DE" b="1" dirty="0">
              <a:solidFill>
                <a:srgbClr val="4678B4"/>
              </a:solidFill>
            </a:endParaRPr>
          </a:p>
          <a:p>
            <a:endParaRPr lang="de-DE" sz="2800" b="1" dirty="0">
              <a:solidFill>
                <a:srgbClr val="ED7D31"/>
              </a:solidFill>
            </a:endParaRPr>
          </a:p>
          <a:p>
            <a:endParaRPr lang="de-DE" sz="2800" b="1" dirty="0">
              <a:solidFill>
                <a:srgbClr val="ED7D31"/>
              </a:solidFill>
            </a:endParaRPr>
          </a:p>
          <a:p>
            <a:endParaRPr lang="de-DE" sz="1400" b="1" dirty="0">
              <a:solidFill>
                <a:srgbClr val="ED7D31"/>
              </a:solidFill>
            </a:endParaRPr>
          </a:p>
          <a:p>
            <a:endParaRPr lang="de-DE" sz="1000" b="1" dirty="0">
              <a:solidFill>
                <a:srgbClr val="ED7D31"/>
              </a:solidFill>
            </a:endParaRPr>
          </a:p>
        </p:txBody>
      </p:sp>
      <p:sp>
        <p:nvSpPr>
          <p:cNvPr id="18" name="Textfeld 17">
            <a:extLst>
              <a:ext uri="{FF2B5EF4-FFF2-40B4-BE49-F238E27FC236}">
                <a16:creationId xmlns:a16="http://schemas.microsoft.com/office/drawing/2014/main" id="{B8EC8A83-DAE9-46E4-A2C6-718BB7AF6638}"/>
              </a:ext>
            </a:extLst>
          </p:cNvPr>
          <p:cNvSpPr txBox="1"/>
          <p:nvPr/>
        </p:nvSpPr>
        <p:spPr>
          <a:xfrm>
            <a:off x="643188" y="2370362"/>
            <a:ext cx="1664923" cy="307777"/>
          </a:xfrm>
          <a:prstGeom prst="rect">
            <a:avLst/>
          </a:prstGeom>
          <a:noFill/>
        </p:spPr>
        <p:txBody>
          <a:bodyPr wrap="square" rtlCol="0">
            <a:spAutoFit/>
          </a:bodyPr>
          <a:lstStyle/>
          <a:p>
            <a:pPr algn="ctr"/>
            <a:r>
              <a:rPr lang="de-DE" sz="1400" dirty="0"/>
              <a:t>Aufbau der Erde</a:t>
            </a:r>
          </a:p>
        </p:txBody>
      </p:sp>
      <p:sp>
        <p:nvSpPr>
          <p:cNvPr id="19" name="Textfeld 18">
            <a:extLst>
              <a:ext uri="{FF2B5EF4-FFF2-40B4-BE49-F238E27FC236}">
                <a16:creationId xmlns:a16="http://schemas.microsoft.com/office/drawing/2014/main" id="{CE6F93DB-CD7E-471B-A173-E6E8525AC1B1}"/>
              </a:ext>
            </a:extLst>
          </p:cNvPr>
          <p:cNvSpPr txBox="1"/>
          <p:nvPr/>
        </p:nvSpPr>
        <p:spPr>
          <a:xfrm>
            <a:off x="2571980" y="2370362"/>
            <a:ext cx="1728577" cy="307777"/>
          </a:xfrm>
          <a:prstGeom prst="rect">
            <a:avLst/>
          </a:prstGeom>
          <a:noFill/>
        </p:spPr>
        <p:txBody>
          <a:bodyPr wrap="square" rtlCol="0">
            <a:spAutoFit/>
          </a:bodyPr>
          <a:lstStyle/>
          <a:p>
            <a:pPr algn="ctr"/>
            <a:r>
              <a:rPr lang="de-DE" sz="1400" dirty="0"/>
              <a:t>Plattentektonik</a:t>
            </a:r>
          </a:p>
        </p:txBody>
      </p:sp>
      <p:sp>
        <p:nvSpPr>
          <p:cNvPr id="20" name="Textfeld 19">
            <a:extLst>
              <a:ext uri="{FF2B5EF4-FFF2-40B4-BE49-F238E27FC236}">
                <a16:creationId xmlns:a16="http://schemas.microsoft.com/office/drawing/2014/main" id="{DEC8ACF5-685B-43BC-8548-6B85AE702245}"/>
              </a:ext>
            </a:extLst>
          </p:cNvPr>
          <p:cNvSpPr txBox="1"/>
          <p:nvPr/>
        </p:nvSpPr>
        <p:spPr>
          <a:xfrm>
            <a:off x="4576675" y="2355847"/>
            <a:ext cx="1755015" cy="307777"/>
          </a:xfrm>
          <a:prstGeom prst="rect">
            <a:avLst/>
          </a:prstGeom>
          <a:noFill/>
        </p:spPr>
        <p:txBody>
          <a:bodyPr wrap="square" rtlCol="0">
            <a:spAutoFit/>
          </a:bodyPr>
          <a:lstStyle/>
          <a:p>
            <a:pPr algn="ctr"/>
            <a:r>
              <a:rPr lang="de-DE" sz="1400" dirty="0"/>
              <a:t>Vulkanismus</a:t>
            </a:r>
          </a:p>
        </p:txBody>
      </p:sp>
      <p:sp>
        <p:nvSpPr>
          <p:cNvPr id="21" name="Textfeld 20">
            <a:extLst>
              <a:ext uri="{FF2B5EF4-FFF2-40B4-BE49-F238E27FC236}">
                <a16:creationId xmlns:a16="http://schemas.microsoft.com/office/drawing/2014/main" id="{54B4983F-7F91-434F-8B90-1DB0FD16FC19}"/>
              </a:ext>
            </a:extLst>
          </p:cNvPr>
          <p:cNvSpPr txBox="1"/>
          <p:nvPr/>
        </p:nvSpPr>
        <p:spPr>
          <a:xfrm>
            <a:off x="643188" y="4005250"/>
            <a:ext cx="1664923" cy="307777"/>
          </a:xfrm>
          <a:prstGeom prst="rect">
            <a:avLst/>
          </a:prstGeom>
          <a:noFill/>
        </p:spPr>
        <p:txBody>
          <a:bodyPr wrap="square" rtlCol="0">
            <a:spAutoFit/>
          </a:bodyPr>
          <a:lstStyle/>
          <a:p>
            <a:pPr algn="ctr"/>
            <a:r>
              <a:rPr lang="de-DE" sz="1400" dirty="0"/>
              <a:t>Klimawandel </a:t>
            </a:r>
          </a:p>
        </p:txBody>
      </p:sp>
      <p:sp>
        <p:nvSpPr>
          <p:cNvPr id="22" name="Textfeld 21">
            <a:extLst>
              <a:ext uri="{FF2B5EF4-FFF2-40B4-BE49-F238E27FC236}">
                <a16:creationId xmlns:a16="http://schemas.microsoft.com/office/drawing/2014/main" id="{1B8C46A6-CD35-490C-A6BF-54E97A74C5E7}"/>
              </a:ext>
            </a:extLst>
          </p:cNvPr>
          <p:cNvSpPr txBox="1"/>
          <p:nvPr/>
        </p:nvSpPr>
        <p:spPr>
          <a:xfrm>
            <a:off x="2627620" y="4023169"/>
            <a:ext cx="1672938" cy="307777"/>
          </a:xfrm>
          <a:prstGeom prst="rect">
            <a:avLst/>
          </a:prstGeom>
          <a:noFill/>
        </p:spPr>
        <p:txBody>
          <a:bodyPr wrap="square" rtlCol="0">
            <a:spAutoFit/>
          </a:bodyPr>
          <a:lstStyle/>
          <a:p>
            <a:pPr algn="ctr"/>
            <a:r>
              <a:rPr lang="de-DE" sz="1400" dirty="0" smtClean="0"/>
              <a:t>Meeresströmungen</a:t>
            </a:r>
            <a:endParaRPr lang="de-DE" sz="1400" dirty="0"/>
          </a:p>
        </p:txBody>
      </p:sp>
      <p:sp>
        <p:nvSpPr>
          <p:cNvPr id="23" name="Textfeld 22">
            <a:extLst>
              <a:ext uri="{FF2B5EF4-FFF2-40B4-BE49-F238E27FC236}">
                <a16:creationId xmlns:a16="http://schemas.microsoft.com/office/drawing/2014/main" id="{56A7C23E-652B-4C40-A4FD-40D797C03B82}"/>
              </a:ext>
            </a:extLst>
          </p:cNvPr>
          <p:cNvSpPr txBox="1"/>
          <p:nvPr/>
        </p:nvSpPr>
        <p:spPr>
          <a:xfrm>
            <a:off x="4585915" y="4072738"/>
            <a:ext cx="1706600" cy="307777"/>
          </a:xfrm>
          <a:prstGeom prst="rect">
            <a:avLst/>
          </a:prstGeom>
          <a:noFill/>
        </p:spPr>
        <p:txBody>
          <a:bodyPr wrap="square" rtlCol="0">
            <a:spAutoFit/>
          </a:bodyPr>
          <a:lstStyle/>
          <a:p>
            <a:pPr algn="ctr"/>
            <a:r>
              <a:rPr lang="de-DE" sz="1400" dirty="0" smtClean="0"/>
              <a:t>Extremereignisse</a:t>
            </a:r>
            <a:endParaRPr lang="de-DE" sz="1400" dirty="0"/>
          </a:p>
        </p:txBody>
      </p:sp>
      <p:sp>
        <p:nvSpPr>
          <p:cNvPr id="29" name="Textfeld 28">
            <a:extLst>
              <a:ext uri="{FF2B5EF4-FFF2-40B4-BE49-F238E27FC236}">
                <a16:creationId xmlns:a16="http://schemas.microsoft.com/office/drawing/2014/main" id="{85CD5F37-5C75-468F-977C-B2D3C120D557}"/>
              </a:ext>
            </a:extLst>
          </p:cNvPr>
          <p:cNvSpPr txBox="1"/>
          <p:nvPr/>
        </p:nvSpPr>
        <p:spPr>
          <a:xfrm>
            <a:off x="579332" y="5402333"/>
            <a:ext cx="1664923" cy="523220"/>
          </a:xfrm>
          <a:prstGeom prst="rect">
            <a:avLst/>
          </a:prstGeom>
          <a:noFill/>
        </p:spPr>
        <p:txBody>
          <a:bodyPr wrap="square" rtlCol="0">
            <a:spAutoFit/>
          </a:bodyPr>
          <a:lstStyle/>
          <a:p>
            <a:pPr algn="ctr"/>
            <a:endParaRPr lang="de-DE" sz="1400" dirty="0" smtClean="0"/>
          </a:p>
          <a:p>
            <a:pPr algn="ctr"/>
            <a:r>
              <a:rPr lang="de-DE" sz="1400" dirty="0" smtClean="0"/>
              <a:t>Wasserkreislauf</a:t>
            </a:r>
            <a:endParaRPr lang="de-DE" sz="1400" dirty="0"/>
          </a:p>
        </p:txBody>
      </p:sp>
      <p:sp>
        <p:nvSpPr>
          <p:cNvPr id="30" name="Textfeld 29">
            <a:extLst>
              <a:ext uri="{FF2B5EF4-FFF2-40B4-BE49-F238E27FC236}">
                <a16:creationId xmlns:a16="http://schemas.microsoft.com/office/drawing/2014/main" id="{9563A303-701B-4AA3-BB9F-7160BDEC8DA9}"/>
              </a:ext>
            </a:extLst>
          </p:cNvPr>
          <p:cNvSpPr txBox="1"/>
          <p:nvPr/>
        </p:nvSpPr>
        <p:spPr>
          <a:xfrm>
            <a:off x="2440940" y="5617278"/>
            <a:ext cx="2091250" cy="307777"/>
          </a:xfrm>
          <a:prstGeom prst="rect">
            <a:avLst/>
          </a:prstGeom>
          <a:noFill/>
        </p:spPr>
        <p:txBody>
          <a:bodyPr wrap="square" rtlCol="0">
            <a:spAutoFit/>
          </a:bodyPr>
          <a:lstStyle/>
          <a:p>
            <a:pPr algn="ctr"/>
            <a:r>
              <a:rPr lang="de-DE" sz="1400" dirty="0" smtClean="0"/>
              <a:t>Meeresverschmutzung</a:t>
            </a:r>
            <a:endParaRPr lang="de-DE" sz="1400" dirty="0"/>
          </a:p>
        </p:txBody>
      </p:sp>
      <p:sp>
        <p:nvSpPr>
          <p:cNvPr id="31" name="Textfeld 30">
            <a:extLst>
              <a:ext uri="{FF2B5EF4-FFF2-40B4-BE49-F238E27FC236}">
                <a16:creationId xmlns:a16="http://schemas.microsoft.com/office/drawing/2014/main" id="{5FCF594E-6D7A-49A2-A805-B4C686A6AA18}"/>
              </a:ext>
            </a:extLst>
          </p:cNvPr>
          <p:cNvSpPr txBox="1"/>
          <p:nvPr/>
        </p:nvSpPr>
        <p:spPr>
          <a:xfrm>
            <a:off x="4600882" y="5619184"/>
            <a:ext cx="1706600" cy="307777"/>
          </a:xfrm>
          <a:prstGeom prst="rect">
            <a:avLst/>
          </a:prstGeom>
          <a:noFill/>
        </p:spPr>
        <p:txBody>
          <a:bodyPr wrap="square" rtlCol="0">
            <a:spAutoFit/>
          </a:bodyPr>
          <a:lstStyle/>
          <a:p>
            <a:pPr algn="ctr"/>
            <a:r>
              <a:rPr lang="de-DE" sz="1400" dirty="0"/>
              <a:t>Bodenerosion</a:t>
            </a:r>
          </a:p>
        </p:txBody>
      </p:sp>
      <p:sp>
        <p:nvSpPr>
          <p:cNvPr id="26" name="Textfeld 25">
            <a:extLst>
              <a:ext uri="{FF2B5EF4-FFF2-40B4-BE49-F238E27FC236}">
                <a16:creationId xmlns:a16="http://schemas.microsoft.com/office/drawing/2014/main" id="{9FF51565-284F-4318-A4B1-CAED7D0F23BC}"/>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6</a:t>
            </a:fld>
            <a:endParaRPr lang="de-DE" sz="1600" dirty="0">
              <a:solidFill>
                <a:srgbClr val="002E4B"/>
              </a:solidFill>
            </a:endParaRPr>
          </a:p>
        </p:txBody>
      </p:sp>
      <p:sp>
        <p:nvSpPr>
          <p:cNvPr id="33" name="Textfeld 32"/>
          <p:cNvSpPr txBox="1"/>
          <p:nvPr/>
        </p:nvSpPr>
        <p:spPr>
          <a:xfrm>
            <a:off x="9832025" y="580082"/>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T</a:t>
            </a:r>
          </a:p>
        </p:txBody>
      </p:sp>
      <p:sp>
        <p:nvSpPr>
          <p:cNvPr id="10" name="Textfeld 9"/>
          <p:cNvSpPr txBox="1"/>
          <p:nvPr/>
        </p:nvSpPr>
        <p:spPr>
          <a:xfrm>
            <a:off x="643188" y="1441862"/>
            <a:ext cx="5874109" cy="369332"/>
          </a:xfrm>
          <a:prstGeom prst="rect">
            <a:avLst/>
          </a:prstGeom>
          <a:noFill/>
        </p:spPr>
        <p:txBody>
          <a:bodyPr wrap="none" rtlCol="0">
            <a:spAutoFit/>
          </a:bodyPr>
          <a:lstStyle/>
          <a:p>
            <a:r>
              <a:rPr lang="de-DE" dirty="0" smtClean="0">
                <a:solidFill>
                  <a:srgbClr val="FF0000"/>
                </a:solidFill>
              </a:rPr>
              <a:t>Alle Fotos wurden aus urheberrechtlichen Gründen entfernt</a:t>
            </a:r>
            <a:r>
              <a:rPr lang="de-DE" dirty="0" smtClean="0"/>
              <a:t>.</a:t>
            </a:r>
            <a:endParaRPr lang="de-DE" dirty="0"/>
          </a:p>
        </p:txBody>
      </p:sp>
    </p:spTree>
    <p:extLst>
      <p:ext uri="{BB962C8B-B14F-4D97-AF65-F5344CB8AC3E}">
        <p14:creationId xmlns:p14="http://schemas.microsoft.com/office/powerpoint/2010/main" val="3027305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hteck 24"/>
          <p:cNvSpPr/>
          <p:nvPr/>
        </p:nvSpPr>
        <p:spPr>
          <a:xfrm>
            <a:off x="0" y="922905"/>
            <a:ext cx="12192000" cy="5935095"/>
          </a:xfrm>
          <a:prstGeom prst="rect">
            <a:avLst/>
          </a:prstGeom>
          <a:gradFill flip="none" rotWithShape="1">
            <a:gsLst>
              <a:gs pos="35000">
                <a:schemeClr val="accent3">
                  <a:lumMod val="5000"/>
                  <a:lumOff val="95000"/>
                </a:schemeClr>
              </a:gs>
              <a:gs pos="100000">
                <a:srgbClr val="E1E1E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endParaRPr lang="de-DE" dirty="0">
              <a:solidFill>
                <a:prstClr val="white"/>
              </a:solidFill>
              <a:latin typeface="Arial" panose="020B0604020202020204"/>
            </a:endParaRPr>
          </a:p>
        </p:txBody>
      </p:sp>
      <p:sp>
        <p:nvSpPr>
          <p:cNvPr id="10" name="Textfeld 9"/>
          <p:cNvSpPr txBox="1"/>
          <p:nvPr/>
        </p:nvSpPr>
        <p:spPr>
          <a:xfrm>
            <a:off x="401187" y="784520"/>
            <a:ext cx="11790813" cy="1344086"/>
          </a:xfrm>
          <a:prstGeom prst="rect">
            <a:avLst/>
          </a:prstGeom>
          <a:noFill/>
        </p:spPr>
        <p:txBody>
          <a:bodyPr wrap="square" rtlCol="0">
            <a:spAutoFit/>
          </a:bodyPr>
          <a:lstStyle/>
          <a:p>
            <a:pPr defTabSz="914377"/>
            <a:r>
              <a:rPr lang="de-DE" sz="2800" b="1" dirty="0">
                <a:solidFill>
                  <a:srgbClr val="ED7D31"/>
                </a:solidFill>
              </a:rPr>
              <a:t>Unterrichtliche Behandlung </a:t>
            </a:r>
            <a:r>
              <a:rPr lang="de-DE" sz="2800" b="1" dirty="0" smtClean="0">
                <a:solidFill>
                  <a:srgbClr val="ED7D31"/>
                </a:solidFill>
              </a:rPr>
              <a:t>im Schulfach </a:t>
            </a:r>
            <a:r>
              <a:rPr lang="de-DE" sz="2800" b="1" dirty="0">
                <a:solidFill>
                  <a:srgbClr val="ED7D31"/>
                </a:solidFill>
              </a:rPr>
              <a:t>Geographie</a:t>
            </a:r>
          </a:p>
          <a:p>
            <a:pPr defTabSz="914377"/>
            <a:r>
              <a:rPr lang="de-DE" sz="2400" dirty="0">
                <a:solidFill>
                  <a:srgbClr val="0070C0"/>
                </a:solidFill>
              </a:rPr>
              <a:t>am Beispiel Klimawandel</a:t>
            </a:r>
          </a:p>
          <a:p>
            <a:pPr defTabSz="914377"/>
            <a:r>
              <a:rPr lang="de-DE" sz="2667" b="1" dirty="0">
                <a:solidFill>
                  <a:prstClr val="black"/>
                </a:solidFill>
              </a:rPr>
              <a:t>				</a:t>
            </a:r>
            <a:endParaRPr lang="de-DE" sz="2133" b="1" dirty="0">
              <a:solidFill>
                <a:srgbClr val="5B9BD5">
                  <a:lumMod val="75000"/>
                </a:srgbClr>
              </a:solidFill>
              <a:latin typeface="Arial Narrow" panose="020B0606020202030204" pitchFamily="34" charset="0"/>
            </a:endParaRPr>
          </a:p>
        </p:txBody>
      </p:sp>
      <p:sp>
        <p:nvSpPr>
          <p:cNvPr id="2" name="Textfeld 1"/>
          <p:cNvSpPr txBox="1"/>
          <p:nvPr/>
        </p:nvSpPr>
        <p:spPr>
          <a:xfrm>
            <a:off x="5632704" y="1317911"/>
            <a:ext cx="5907964" cy="4770730"/>
          </a:xfrm>
          <a:prstGeom prst="rect">
            <a:avLst/>
          </a:prstGeom>
          <a:noFill/>
        </p:spPr>
        <p:txBody>
          <a:bodyPr wrap="none" rtlCol="0">
            <a:spAutoFit/>
          </a:bodyPr>
          <a:lstStyle/>
          <a:p>
            <a:endParaRPr lang="de-DE" sz="2400" dirty="0"/>
          </a:p>
          <a:p>
            <a:r>
              <a:rPr lang="de-DE" sz="2400" dirty="0"/>
              <a:t>Geographie als </a:t>
            </a:r>
            <a:r>
              <a:rPr lang="de-DE" sz="2400" b="1" dirty="0"/>
              <a:t>Mensch-Umwelt-System-Fach</a:t>
            </a:r>
          </a:p>
          <a:p>
            <a:r>
              <a:rPr lang="de-DE" sz="2400" dirty="0"/>
              <a:t>vermittelt Schüler*innen Kenntnisse und </a:t>
            </a:r>
          </a:p>
          <a:p>
            <a:r>
              <a:rPr lang="de-DE" sz="2400" dirty="0"/>
              <a:t>Kompetenzen:</a:t>
            </a:r>
          </a:p>
          <a:p>
            <a:endParaRPr lang="de-DE" sz="2400" dirty="0"/>
          </a:p>
          <a:p>
            <a:pPr marL="380990" indent="-380990">
              <a:buFont typeface="Arial" panose="020B0604020202020204" pitchFamily="34" charset="0"/>
              <a:buChar char="•"/>
            </a:pPr>
            <a:r>
              <a:rPr lang="de-DE" sz="2400" b="1" dirty="0"/>
              <a:t>fachlich fundiert </a:t>
            </a:r>
            <a:r>
              <a:rPr lang="de-DE" sz="2400" dirty="0"/>
              <a:t>(aus </a:t>
            </a:r>
            <a:r>
              <a:rPr lang="de-DE" sz="2400" dirty="0" err="1"/>
              <a:t>Nawi</a:t>
            </a:r>
            <a:r>
              <a:rPr lang="de-DE" sz="2400" dirty="0"/>
              <a:t>, </a:t>
            </a:r>
            <a:r>
              <a:rPr lang="de-DE" sz="2400" dirty="0" err="1"/>
              <a:t>Gewi</a:t>
            </a:r>
            <a:r>
              <a:rPr lang="de-DE" sz="2400" dirty="0"/>
              <a:t>),</a:t>
            </a:r>
          </a:p>
          <a:p>
            <a:pPr marL="380990" indent="-380990">
              <a:buFont typeface="Arial" panose="020B0604020202020204" pitchFamily="34" charset="0"/>
              <a:buChar char="•"/>
            </a:pPr>
            <a:r>
              <a:rPr lang="de-DE" sz="2400" b="1" dirty="0"/>
              <a:t>systemisch</a:t>
            </a:r>
            <a:r>
              <a:rPr lang="de-DE" sz="2400" dirty="0"/>
              <a:t>-vernetzend </a:t>
            </a:r>
          </a:p>
          <a:p>
            <a:pPr marL="380990" indent="-380990">
              <a:buFont typeface="Arial" panose="020B0604020202020204" pitchFamily="34" charset="0"/>
              <a:buChar char="•"/>
            </a:pPr>
            <a:r>
              <a:rPr lang="de-DE" sz="2400" dirty="0"/>
              <a:t>in </a:t>
            </a:r>
            <a:r>
              <a:rPr lang="de-DE" sz="2400" b="1" dirty="0"/>
              <a:t>räumlicher</a:t>
            </a:r>
            <a:r>
              <a:rPr lang="de-DE" sz="2400" dirty="0"/>
              <a:t> Differenzierung</a:t>
            </a:r>
          </a:p>
          <a:p>
            <a:pPr marL="380990" indent="-380990">
              <a:buFont typeface="Arial" panose="020B0604020202020204" pitchFamily="34" charset="0"/>
              <a:buChar char="•"/>
            </a:pPr>
            <a:r>
              <a:rPr lang="de-DE" sz="2400" dirty="0"/>
              <a:t>auf unterschiedlichen </a:t>
            </a:r>
            <a:r>
              <a:rPr lang="de-DE" sz="2400" b="1" dirty="0"/>
              <a:t>Zeit</a:t>
            </a:r>
            <a:r>
              <a:rPr lang="de-DE" sz="2400" dirty="0"/>
              <a:t>skalen</a:t>
            </a:r>
          </a:p>
          <a:p>
            <a:endParaRPr lang="de-DE" sz="2400" dirty="0"/>
          </a:p>
          <a:p>
            <a:r>
              <a:rPr lang="de-DE" sz="2400" b="1" dirty="0">
                <a:solidFill>
                  <a:srgbClr val="0070C0"/>
                </a:solidFill>
              </a:rPr>
              <a:t>Ursachen, Folgen, Maßnahmen </a:t>
            </a:r>
          </a:p>
          <a:p>
            <a:r>
              <a:rPr lang="de-DE" sz="1067" dirty="0"/>
              <a:t>(vgl. auch Siegmund 2021 , #</a:t>
            </a:r>
            <a:r>
              <a:rPr lang="de-DE" sz="1067" dirty="0" err="1"/>
              <a:t>GeoWoche</a:t>
            </a:r>
            <a:r>
              <a:rPr lang="de-DE" sz="1067" dirty="0"/>
              <a:t>, DGFG 2002)</a:t>
            </a:r>
          </a:p>
          <a:p>
            <a:endParaRPr lang="de-DE" sz="1067" b="1" dirty="0"/>
          </a:p>
          <a:p>
            <a:endParaRPr lang="de-DE" sz="1867" b="1" dirty="0"/>
          </a:p>
        </p:txBody>
      </p:sp>
      <p:sp>
        <p:nvSpPr>
          <p:cNvPr id="3" name="Textfeld 2"/>
          <p:cNvSpPr txBox="1"/>
          <p:nvPr/>
        </p:nvSpPr>
        <p:spPr>
          <a:xfrm>
            <a:off x="505853" y="5463169"/>
            <a:ext cx="3853427" cy="707886"/>
          </a:xfrm>
          <a:prstGeom prst="rect">
            <a:avLst/>
          </a:prstGeom>
          <a:noFill/>
        </p:spPr>
        <p:txBody>
          <a:bodyPr wrap="none" rtlCol="0">
            <a:spAutoFit/>
          </a:bodyPr>
          <a:lstStyle/>
          <a:p>
            <a:r>
              <a:rPr lang="de-DE" sz="2000" b="1" dirty="0">
                <a:solidFill>
                  <a:srgbClr val="ED7D31"/>
                </a:solidFill>
              </a:rPr>
              <a:t>Bestandteil des Lehrplans und der </a:t>
            </a:r>
          </a:p>
          <a:p>
            <a:r>
              <a:rPr lang="de-DE" sz="2000" b="1" dirty="0">
                <a:solidFill>
                  <a:srgbClr val="ED7D31"/>
                </a:solidFill>
              </a:rPr>
              <a:t>Lehrkräfteausbildung!</a:t>
            </a:r>
          </a:p>
        </p:txBody>
      </p:sp>
      <p:sp>
        <p:nvSpPr>
          <p:cNvPr id="11" name="Textfeld 10"/>
          <p:cNvSpPr txBox="1"/>
          <p:nvPr/>
        </p:nvSpPr>
        <p:spPr>
          <a:xfrm>
            <a:off x="9879731" y="163830"/>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T</a:t>
            </a:r>
          </a:p>
        </p:txBody>
      </p:sp>
      <p:pic>
        <p:nvPicPr>
          <p:cNvPr id="4" name="Grafik 3"/>
          <p:cNvPicPr>
            <a:picLocks noChangeAspect="1"/>
          </p:cNvPicPr>
          <p:nvPr/>
        </p:nvPicPr>
        <p:blipFill>
          <a:blip r:embed="rId3"/>
          <a:stretch>
            <a:fillRect/>
          </a:stretch>
        </p:blipFill>
        <p:spPr>
          <a:xfrm>
            <a:off x="89077" y="30542"/>
            <a:ext cx="2024047" cy="646232"/>
          </a:xfrm>
          <a:prstGeom prst="rect">
            <a:avLst/>
          </a:prstGeom>
        </p:spPr>
      </p:pic>
      <p:pic>
        <p:nvPicPr>
          <p:cNvPr id="7" name="Grafik 6"/>
          <p:cNvPicPr>
            <a:picLocks noChangeAspect="1"/>
          </p:cNvPicPr>
          <p:nvPr/>
        </p:nvPicPr>
        <p:blipFill>
          <a:blip r:embed="rId4"/>
          <a:stretch>
            <a:fillRect/>
          </a:stretch>
        </p:blipFill>
        <p:spPr>
          <a:xfrm>
            <a:off x="11202105" y="5837566"/>
            <a:ext cx="989895" cy="989895"/>
          </a:xfrm>
          <a:prstGeom prst="rect">
            <a:avLst/>
          </a:prstGeom>
        </p:spPr>
      </p:pic>
      <p:sp>
        <p:nvSpPr>
          <p:cNvPr id="5" name="Textfeld 4"/>
          <p:cNvSpPr txBox="1"/>
          <p:nvPr/>
        </p:nvSpPr>
        <p:spPr>
          <a:xfrm>
            <a:off x="739313" y="2856805"/>
            <a:ext cx="4242059" cy="369332"/>
          </a:xfrm>
          <a:prstGeom prst="rect">
            <a:avLst/>
          </a:prstGeom>
          <a:noFill/>
        </p:spPr>
        <p:txBody>
          <a:bodyPr wrap="none" rtlCol="0">
            <a:spAutoFit/>
          </a:bodyPr>
          <a:lstStyle/>
          <a:p>
            <a:r>
              <a:rPr lang="de-DE" dirty="0" smtClean="0">
                <a:solidFill>
                  <a:srgbClr val="FF0000"/>
                </a:solidFill>
              </a:rPr>
              <a:t>Das Foto zum Klimawandel wurde entfernt.</a:t>
            </a:r>
            <a:endParaRPr lang="de-DE" dirty="0">
              <a:solidFill>
                <a:srgbClr val="FF0000"/>
              </a:solidFill>
            </a:endParaRPr>
          </a:p>
        </p:txBody>
      </p:sp>
    </p:spTree>
    <p:extLst>
      <p:ext uri="{BB962C8B-B14F-4D97-AF65-F5344CB8AC3E}">
        <p14:creationId xmlns:p14="http://schemas.microsoft.com/office/powerpoint/2010/main" val="1608513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2" name="Rechteck 1">
            <a:extLst>
              <a:ext uri="{FF2B5EF4-FFF2-40B4-BE49-F238E27FC236}">
                <a16:creationId xmlns:a16="http://schemas.microsoft.com/office/drawing/2014/main" id="{4281C8A0-B33A-4874-BE4A-D11B61E2D1A9}"/>
              </a:ext>
            </a:extLst>
          </p:cNvPr>
          <p:cNvSpPr/>
          <p:nvPr/>
        </p:nvSpPr>
        <p:spPr>
          <a:xfrm>
            <a:off x="5989523" y="2360830"/>
            <a:ext cx="5512087" cy="3416320"/>
          </a:xfrm>
          <a:prstGeom prst="rect">
            <a:avLst/>
          </a:prstGeom>
        </p:spPr>
        <p:txBody>
          <a:bodyPr wrap="square">
            <a:spAutoFit/>
          </a:bodyPr>
          <a:lstStyle/>
          <a:p>
            <a:r>
              <a:rPr lang="de-DE" dirty="0"/>
              <a:t>Geographie </a:t>
            </a:r>
            <a:r>
              <a:rPr lang="de-DE" b="1" dirty="0"/>
              <a:t>als Mensch-Umwelt-Disziplin </a:t>
            </a:r>
            <a:r>
              <a:rPr lang="de-DE" dirty="0"/>
              <a:t>vermittelt</a:t>
            </a:r>
            <a:r>
              <a:rPr lang="de-DE" b="1" dirty="0"/>
              <a:t> </a:t>
            </a:r>
            <a:r>
              <a:rPr lang="de-DE" dirty="0"/>
              <a:t>Schüler*innen eine </a:t>
            </a:r>
            <a:r>
              <a:rPr lang="de-DE" b="1" dirty="0"/>
              <a:t>systemisch-vernetzende Perspektive </a:t>
            </a:r>
            <a:r>
              <a:rPr lang="de-DE" dirty="0"/>
              <a:t>auf die Erde.  </a:t>
            </a:r>
          </a:p>
          <a:p>
            <a:endParaRPr lang="de-DE" dirty="0"/>
          </a:p>
          <a:p>
            <a:pPr marL="285750" indent="-285750">
              <a:buFont typeface="Arial" panose="020B0604020202020204" pitchFamily="34" charset="0"/>
              <a:buChar char="•"/>
            </a:pPr>
            <a:r>
              <a:rPr lang="de-DE" dirty="0"/>
              <a:t>Geologie, Geomorphologie</a:t>
            </a:r>
          </a:p>
          <a:p>
            <a:pPr marL="285750" indent="-285750">
              <a:buFont typeface="Arial" panose="020B0604020202020204" pitchFamily="34" charset="0"/>
              <a:buChar char="•"/>
            </a:pPr>
            <a:r>
              <a:rPr lang="de-DE" dirty="0"/>
              <a:t>Hydrologie, Hydrogeographie</a:t>
            </a:r>
          </a:p>
          <a:p>
            <a:pPr marL="285750" indent="-285750">
              <a:buFont typeface="Arial" panose="020B0604020202020204" pitchFamily="34" charset="0"/>
              <a:buChar char="•"/>
            </a:pPr>
            <a:r>
              <a:rPr lang="de-DE" dirty="0"/>
              <a:t>Klimatologie, Klimageographie</a:t>
            </a:r>
          </a:p>
          <a:p>
            <a:pPr marL="285750" indent="-285750">
              <a:buFont typeface="Arial" panose="020B0604020202020204" pitchFamily="34" charset="0"/>
              <a:buChar char="•"/>
            </a:pPr>
            <a:r>
              <a:rPr lang="de-DE" dirty="0"/>
              <a:t>Siedlungsgeographie</a:t>
            </a:r>
          </a:p>
          <a:p>
            <a:pPr marL="285750" indent="-285750">
              <a:buFont typeface="Arial" panose="020B0604020202020204" pitchFamily="34" charset="0"/>
              <a:buChar char="•"/>
            </a:pPr>
            <a:r>
              <a:rPr lang="de-DE" dirty="0"/>
              <a:t>Agrargeographie</a:t>
            </a:r>
          </a:p>
          <a:p>
            <a:pPr marL="285750" indent="-285750">
              <a:buFont typeface="Arial" panose="020B0604020202020204" pitchFamily="34" charset="0"/>
              <a:buChar char="•"/>
            </a:pPr>
            <a:r>
              <a:rPr lang="de-DE" dirty="0"/>
              <a:t>Wirtschaftsgeographie</a:t>
            </a:r>
          </a:p>
          <a:p>
            <a:pPr marL="285750" indent="-285750">
              <a:buFont typeface="Arial" panose="020B0604020202020204" pitchFamily="34" charset="0"/>
              <a:buChar char="•"/>
            </a:pPr>
            <a:r>
              <a:rPr lang="de-DE" dirty="0"/>
              <a:t>…</a:t>
            </a:r>
          </a:p>
          <a:p>
            <a:endParaRPr lang="de-DE" dirty="0"/>
          </a:p>
        </p:txBody>
      </p:sp>
      <p:sp>
        <p:nvSpPr>
          <p:cNvPr id="20" name="Textfeld 19">
            <a:extLst>
              <a:ext uri="{FF2B5EF4-FFF2-40B4-BE49-F238E27FC236}">
                <a16:creationId xmlns:a16="http://schemas.microsoft.com/office/drawing/2014/main" id="{3A3B4F2C-62B3-4C77-9A18-51FF2178AD90}"/>
              </a:ext>
            </a:extLst>
          </p:cNvPr>
          <p:cNvSpPr txBox="1"/>
          <p:nvPr/>
        </p:nvSpPr>
        <p:spPr>
          <a:xfrm>
            <a:off x="756122" y="906398"/>
            <a:ext cx="8024724" cy="892552"/>
          </a:xfrm>
          <a:prstGeom prst="rect">
            <a:avLst/>
          </a:prstGeom>
          <a:noFill/>
        </p:spPr>
        <p:txBody>
          <a:bodyPr wrap="square" rtlCol="0">
            <a:spAutoFit/>
          </a:bodyPr>
          <a:lstStyle/>
          <a:p>
            <a:r>
              <a:rPr lang="de-DE" sz="2800" b="1" dirty="0">
                <a:solidFill>
                  <a:srgbClr val="ED7D31"/>
                </a:solidFill>
              </a:rPr>
              <a:t>Unterrichtliche Behandlung in der Geographie</a:t>
            </a:r>
          </a:p>
          <a:p>
            <a:r>
              <a:rPr lang="de-DE" sz="2400" dirty="0">
                <a:solidFill>
                  <a:srgbClr val="4678B4"/>
                </a:solidFill>
              </a:rPr>
              <a:t>am Beispiel Hochwasser</a:t>
            </a:r>
          </a:p>
        </p:txBody>
      </p:sp>
      <p:sp>
        <p:nvSpPr>
          <p:cNvPr id="10" name="Textfeld 9">
            <a:extLst>
              <a:ext uri="{FF2B5EF4-FFF2-40B4-BE49-F238E27FC236}">
                <a16:creationId xmlns:a16="http://schemas.microsoft.com/office/drawing/2014/main" id="{564380C5-3B85-4575-9192-EE6981BF3257}"/>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8</a:t>
            </a:fld>
            <a:endParaRPr lang="de-DE" sz="1600" dirty="0">
              <a:solidFill>
                <a:srgbClr val="002E4B"/>
              </a:solidFill>
            </a:endParaRPr>
          </a:p>
        </p:txBody>
      </p:sp>
      <p:sp>
        <p:nvSpPr>
          <p:cNvPr id="8" name="Rechteck 7"/>
          <p:cNvSpPr/>
          <p:nvPr/>
        </p:nvSpPr>
        <p:spPr>
          <a:xfrm>
            <a:off x="5989523" y="5461050"/>
            <a:ext cx="6096000" cy="707886"/>
          </a:xfrm>
          <a:prstGeom prst="rect">
            <a:avLst/>
          </a:prstGeom>
        </p:spPr>
        <p:txBody>
          <a:bodyPr>
            <a:spAutoFit/>
          </a:bodyPr>
          <a:lstStyle/>
          <a:p>
            <a:r>
              <a:rPr lang="de-DE" sz="2000" b="1" dirty="0">
                <a:solidFill>
                  <a:srgbClr val="ED7D31"/>
                </a:solidFill>
              </a:rPr>
              <a:t>Geographie </a:t>
            </a:r>
            <a:r>
              <a:rPr lang="de-DE" sz="2000" b="1" dirty="0" smtClean="0">
                <a:solidFill>
                  <a:srgbClr val="ED7D31"/>
                </a:solidFill>
              </a:rPr>
              <a:t>fördert </a:t>
            </a:r>
            <a:r>
              <a:rPr lang="de-DE" sz="2000" b="1" dirty="0">
                <a:solidFill>
                  <a:srgbClr val="ED7D31"/>
                </a:solidFill>
              </a:rPr>
              <a:t>naturwissenschaftliche Grundbildung am Beispiel von </a:t>
            </a:r>
            <a:r>
              <a:rPr lang="de-DE" sz="2000" b="1" dirty="0" smtClean="0">
                <a:solidFill>
                  <a:srgbClr val="ED7D31"/>
                </a:solidFill>
              </a:rPr>
              <a:t>Extremereignissen!</a:t>
            </a:r>
            <a:endParaRPr lang="de-DE" sz="2000" dirty="0"/>
          </a:p>
        </p:txBody>
      </p:sp>
      <p:sp>
        <p:nvSpPr>
          <p:cNvPr id="12" name="Textfeld 11"/>
          <p:cNvSpPr txBox="1"/>
          <p:nvPr/>
        </p:nvSpPr>
        <p:spPr>
          <a:xfrm>
            <a:off x="9962446" y="618591"/>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T</a:t>
            </a:r>
          </a:p>
        </p:txBody>
      </p:sp>
      <p:sp>
        <p:nvSpPr>
          <p:cNvPr id="9" name="Textfeld 8"/>
          <p:cNvSpPr txBox="1"/>
          <p:nvPr/>
        </p:nvSpPr>
        <p:spPr>
          <a:xfrm>
            <a:off x="1183341" y="2786231"/>
            <a:ext cx="3752246" cy="646331"/>
          </a:xfrm>
          <a:prstGeom prst="rect">
            <a:avLst/>
          </a:prstGeom>
          <a:noFill/>
        </p:spPr>
        <p:txBody>
          <a:bodyPr wrap="none" rtlCol="0">
            <a:spAutoFit/>
          </a:bodyPr>
          <a:lstStyle/>
          <a:p>
            <a:r>
              <a:rPr lang="de-DE" dirty="0" smtClean="0">
                <a:solidFill>
                  <a:srgbClr val="FF0000"/>
                </a:solidFill>
              </a:rPr>
              <a:t>Das Foto zur </a:t>
            </a:r>
            <a:r>
              <a:rPr lang="de-DE" dirty="0" err="1" smtClean="0">
                <a:solidFill>
                  <a:srgbClr val="FF0000"/>
                </a:solidFill>
              </a:rPr>
              <a:t>Ahrflut</a:t>
            </a:r>
            <a:r>
              <a:rPr lang="de-DE" dirty="0" smtClean="0">
                <a:solidFill>
                  <a:srgbClr val="FF0000"/>
                </a:solidFill>
              </a:rPr>
              <a:t> wurde aus </a:t>
            </a:r>
          </a:p>
          <a:p>
            <a:r>
              <a:rPr lang="de-DE" dirty="0" smtClean="0">
                <a:solidFill>
                  <a:srgbClr val="FF0000"/>
                </a:solidFill>
              </a:rPr>
              <a:t>urheberrechtlichen Gründen entfernt.</a:t>
            </a:r>
            <a:endParaRPr lang="de-DE" dirty="0">
              <a:solidFill>
                <a:srgbClr val="FF0000"/>
              </a:solidFill>
            </a:endParaRPr>
          </a:p>
        </p:txBody>
      </p:sp>
    </p:spTree>
    <p:extLst>
      <p:ext uri="{BB962C8B-B14F-4D97-AF65-F5344CB8AC3E}">
        <p14:creationId xmlns:p14="http://schemas.microsoft.com/office/powerpoint/2010/main" val="4273314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A853A840-1C15-4D0B-B601-8217405867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03780" y="5801258"/>
            <a:ext cx="1320299" cy="1320991"/>
          </a:xfrm>
          <a:prstGeom prst="rect">
            <a:avLst/>
          </a:prstGeom>
        </p:spPr>
      </p:pic>
      <p:sp>
        <p:nvSpPr>
          <p:cNvPr id="5" name="Rechteck 4">
            <a:extLst>
              <a:ext uri="{FF2B5EF4-FFF2-40B4-BE49-F238E27FC236}">
                <a16:creationId xmlns:a16="http://schemas.microsoft.com/office/drawing/2014/main" id="{38B202EC-CE4E-4539-8774-7AFACA361F58}"/>
              </a:ext>
            </a:extLst>
          </p:cNvPr>
          <p:cNvSpPr/>
          <p:nvPr/>
        </p:nvSpPr>
        <p:spPr>
          <a:xfrm flipV="1">
            <a:off x="722669" y="671107"/>
            <a:ext cx="1116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AB9870B1-7DF6-467C-8193-0CFEEBB88ED6}"/>
              </a:ext>
            </a:extLst>
          </p:cNvPr>
          <p:cNvSpPr/>
          <p:nvPr/>
        </p:nvSpPr>
        <p:spPr>
          <a:xfrm flipV="1">
            <a:off x="429206" y="6438429"/>
            <a:ext cx="10620000" cy="18000"/>
          </a:xfrm>
          <a:prstGeom prst="rect">
            <a:avLst/>
          </a:prstGeom>
          <a:solidFill>
            <a:srgbClr val="002E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B71F2682-ED45-483C-B98F-43CD9AD32E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73" y="151470"/>
            <a:ext cx="2026366" cy="645155"/>
          </a:xfrm>
          <a:prstGeom prst="rect">
            <a:avLst/>
          </a:prstGeom>
        </p:spPr>
      </p:pic>
      <p:sp>
        <p:nvSpPr>
          <p:cNvPr id="2" name="Rechteck 1">
            <a:extLst>
              <a:ext uri="{FF2B5EF4-FFF2-40B4-BE49-F238E27FC236}">
                <a16:creationId xmlns:a16="http://schemas.microsoft.com/office/drawing/2014/main" id="{4281C8A0-B33A-4874-BE4A-D11B61E2D1A9}"/>
              </a:ext>
            </a:extLst>
          </p:cNvPr>
          <p:cNvSpPr/>
          <p:nvPr/>
        </p:nvSpPr>
        <p:spPr>
          <a:xfrm>
            <a:off x="5989523" y="2360830"/>
            <a:ext cx="5512087" cy="3416320"/>
          </a:xfrm>
          <a:prstGeom prst="rect">
            <a:avLst/>
          </a:prstGeom>
        </p:spPr>
        <p:txBody>
          <a:bodyPr wrap="square">
            <a:spAutoFit/>
          </a:bodyPr>
          <a:lstStyle/>
          <a:p>
            <a:r>
              <a:rPr lang="de-DE" dirty="0"/>
              <a:t>Geographie </a:t>
            </a:r>
            <a:r>
              <a:rPr lang="de-DE" b="1" dirty="0"/>
              <a:t>als Mensch-Umwelt-Disziplin </a:t>
            </a:r>
            <a:r>
              <a:rPr lang="de-DE" dirty="0"/>
              <a:t>vermittelt</a:t>
            </a:r>
            <a:r>
              <a:rPr lang="de-DE" b="1" dirty="0"/>
              <a:t> </a:t>
            </a:r>
            <a:r>
              <a:rPr lang="de-DE" dirty="0"/>
              <a:t>Schüler*innen eine </a:t>
            </a:r>
            <a:r>
              <a:rPr lang="de-DE" b="1" dirty="0"/>
              <a:t>systemisch-vernetzende Perspektive </a:t>
            </a:r>
            <a:r>
              <a:rPr lang="de-DE" dirty="0"/>
              <a:t>auf die Erde.  </a:t>
            </a:r>
          </a:p>
          <a:p>
            <a:endParaRPr lang="de-DE" dirty="0"/>
          </a:p>
          <a:p>
            <a:pPr marL="285750" indent="-285750">
              <a:buFont typeface="Arial" panose="020B0604020202020204" pitchFamily="34" charset="0"/>
              <a:buChar char="•"/>
            </a:pPr>
            <a:r>
              <a:rPr lang="de-DE" dirty="0"/>
              <a:t>Geologie, Geophysik, Geothermie, Petrologie</a:t>
            </a:r>
          </a:p>
          <a:p>
            <a:pPr marL="285750" indent="-285750">
              <a:buFont typeface="Arial" panose="020B0604020202020204" pitchFamily="34" charset="0"/>
              <a:buChar char="•"/>
            </a:pPr>
            <a:r>
              <a:rPr lang="de-DE" dirty="0"/>
              <a:t>Hydrologie, </a:t>
            </a:r>
          </a:p>
          <a:p>
            <a:pPr marL="285750" indent="-285750">
              <a:buFont typeface="Arial" panose="020B0604020202020204" pitchFamily="34" charset="0"/>
              <a:buChar char="•"/>
            </a:pPr>
            <a:r>
              <a:rPr lang="de-DE" dirty="0"/>
              <a:t>Siedlungsgeographie</a:t>
            </a:r>
          </a:p>
          <a:p>
            <a:pPr marL="285750" indent="-285750">
              <a:buFont typeface="Arial" panose="020B0604020202020204" pitchFamily="34" charset="0"/>
              <a:buChar char="•"/>
            </a:pPr>
            <a:r>
              <a:rPr lang="de-DE" dirty="0"/>
              <a:t>Agrargeographie</a:t>
            </a:r>
          </a:p>
          <a:p>
            <a:pPr marL="285750" indent="-285750">
              <a:buFont typeface="Arial" panose="020B0604020202020204" pitchFamily="34" charset="0"/>
              <a:buChar char="•"/>
            </a:pPr>
            <a:r>
              <a:rPr lang="de-DE" dirty="0"/>
              <a:t>Wirtschaftsgeographie</a:t>
            </a:r>
          </a:p>
          <a:p>
            <a:pPr marL="285750" indent="-285750">
              <a:buFont typeface="Arial" panose="020B0604020202020204" pitchFamily="34" charset="0"/>
              <a:buChar char="•"/>
            </a:pPr>
            <a:r>
              <a:rPr lang="de-DE" dirty="0"/>
              <a:t>Risikoforschung</a:t>
            </a:r>
          </a:p>
          <a:p>
            <a:pPr marL="285750" indent="-285750">
              <a:buFont typeface="Arial" panose="020B0604020202020204" pitchFamily="34" charset="0"/>
              <a:buChar char="•"/>
            </a:pPr>
            <a:r>
              <a:rPr lang="de-DE" dirty="0"/>
              <a:t>…</a:t>
            </a:r>
          </a:p>
          <a:p>
            <a:endParaRPr lang="de-DE" dirty="0"/>
          </a:p>
        </p:txBody>
      </p:sp>
      <p:sp>
        <p:nvSpPr>
          <p:cNvPr id="20" name="Textfeld 19">
            <a:extLst>
              <a:ext uri="{FF2B5EF4-FFF2-40B4-BE49-F238E27FC236}">
                <a16:creationId xmlns:a16="http://schemas.microsoft.com/office/drawing/2014/main" id="{3A3B4F2C-62B3-4C77-9A18-51FF2178AD90}"/>
              </a:ext>
            </a:extLst>
          </p:cNvPr>
          <p:cNvSpPr txBox="1"/>
          <p:nvPr/>
        </p:nvSpPr>
        <p:spPr>
          <a:xfrm>
            <a:off x="310875" y="1004136"/>
            <a:ext cx="8024724" cy="892552"/>
          </a:xfrm>
          <a:prstGeom prst="rect">
            <a:avLst/>
          </a:prstGeom>
          <a:noFill/>
        </p:spPr>
        <p:txBody>
          <a:bodyPr wrap="square" rtlCol="0">
            <a:spAutoFit/>
          </a:bodyPr>
          <a:lstStyle/>
          <a:p>
            <a:r>
              <a:rPr lang="de-DE" sz="2800" b="1" dirty="0">
                <a:solidFill>
                  <a:srgbClr val="ED7D31"/>
                </a:solidFill>
              </a:rPr>
              <a:t>Unterrichtliche Behandlung in der Geographie</a:t>
            </a:r>
          </a:p>
          <a:p>
            <a:r>
              <a:rPr lang="de-DE" sz="2400" dirty="0">
                <a:solidFill>
                  <a:srgbClr val="4678B4"/>
                </a:solidFill>
              </a:rPr>
              <a:t>am Beispiel </a:t>
            </a:r>
            <a:r>
              <a:rPr lang="de-DE" sz="2400" dirty="0">
                <a:solidFill>
                  <a:schemeClr val="accent1">
                    <a:lumMod val="75000"/>
                  </a:schemeClr>
                </a:solidFill>
              </a:rPr>
              <a:t>Vulkanausbruch</a:t>
            </a:r>
            <a:r>
              <a:rPr lang="de-DE" sz="2400" dirty="0">
                <a:solidFill>
                  <a:srgbClr val="4678B4"/>
                </a:solidFill>
              </a:rPr>
              <a:t> </a:t>
            </a:r>
          </a:p>
        </p:txBody>
      </p:sp>
      <p:sp>
        <p:nvSpPr>
          <p:cNvPr id="10" name="Textfeld 9">
            <a:extLst>
              <a:ext uri="{FF2B5EF4-FFF2-40B4-BE49-F238E27FC236}">
                <a16:creationId xmlns:a16="http://schemas.microsoft.com/office/drawing/2014/main" id="{564380C5-3B85-4575-9192-EE6981BF3257}"/>
              </a:ext>
            </a:extLst>
          </p:cNvPr>
          <p:cNvSpPr txBox="1"/>
          <p:nvPr/>
        </p:nvSpPr>
        <p:spPr>
          <a:xfrm>
            <a:off x="11466499" y="324550"/>
            <a:ext cx="832339" cy="338554"/>
          </a:xfrm>
          <a:prstGeom prst="rect">
            <a:avLst/>
          </a:prstGeom>
          <a:noFill/>
        </p:spPr>
        <p:txBody>
          <a:bodyPr wrap="square" rtlCol="0">
            <a:spAutoFit/>
          </a:bodyPr>
          <a:lstStyle/>
          <a:p>
            <a:fld id="{4D663C9F-DD86-45E5-BD87-C68B7B828883}" type="slidenum">
              <a:rPr lang="de-DE" sz="1600" smtClean="0">
                <a:solidFill>
                  <a:srgbClr val="002E4B"/>
                </a:solidFill>
              </a:rPr>
              <a:t>9</a:t>
            </a:fld>
            <a:endParaRPr lang="de-DE" sz="1600" dirty="0">
              <a:solidFill>
                <a:srgbClr val="002E4B"/>
              </a:solidFill>
            </a:endParaRPr>
          </a:p>
        </p:txBody>
      </p:sp>
      <p:sp>
        <p:nvSpPr>
          <p:cNvPr id="8" name="Rechteck 7"/>
          <p:cNvSpPr/>
          <p:nvPr/>
        </p:nvSpPr>
        <p:spPr>
          <a:xfrm>
            <a:off x="240973" y="5890706"/>
            <a:ext cx="9525451" cy="400110"/>
          </a:xfrm>
          <a:prstGeom prst="rect">
            <a:avLst/>
          </a:prstGeom>
        </p:spPr>
        <p:txBody>
          <a:bodyPr wrap="square">
            <a:spAutoFit/>
          </a:bodyPr>
          <a:lstStyle/>
          <a:p>
            <a:r>
              <a:rPr lang="de-DE" sz="2000" b="1" dirty="0">
                <a:solidFill>
                  <a:srgbClr val="ED7D31"/>
                </a:solidFill>
              </a:rPr>
              <a:t>Geographie fördert naturwissenschaftliche Grundbildung  am Beispiel von </a:t>
            </a:r>
            <a:r>
              <a:rPr lang="de-DE" sz="2000" b="1" dirty="0" smtClean="0">
                <a:solidFill>
                  <a:srgbClr val="ED7D31"/>
                </a:solidFill>
              </a:rPr>
              <a:t>Georisiken! </a:t>
            </a:r>
            <a:endParaRPr lang="de-DE" sz="2000" dirty="0"/>
          </a:p>
        </p:txBody>
      </p:sp>
      <p:sp>
        <p:nvSpPr>
          <p:cNvPr id="13" name="Textfeld 12"/>
          <p:cNvSpPr txBox="1"/>
          <p:nvPr/>
        </p:nvSpPr>
        <p:spPr>
          <a:xfrm>
            <a:off x="9962446" y="663104"/>
            <a:ext cx="1901483" cy="769441"/>
          </a:xfrm>
          <a:prstGeom prst="rect">
            <a:avLst/>
          </a:prstGeom>
          <a:noFill/>
        </p:spPr>
        <p:txBody>
          <a:bodyPr wrap="none" rtlCol="0">
            <a:spAutoFit/>
          </a:bodyPr>
          <a:lstStyle/>
          <a:p>
            <a:r>
              <a:rPr lang="de-DE" sz="4400" dirty="0">
                <a:solidFill>
                  <a:schemeClr val="accent1">
                    <a:lumMod val="75000"/>
                  </a:schemeClr>
                </a:solidFill>
                <a:latin typeface="Bahnschrift" panose="020B0502040204020203" pitchFamily="34" charset="0"/>
              </a:rPr>
              <a:t>M I </a:t>
            </a:r>
            <a:r>
              <a:rPr lang="de-DE" sz="4400" dirty="0">
                <a:solidFill>
                  <a:srgbClr val="FF0000"/>
                </a:solidFill>
                <a:latin typeface="Bahnschrift" panose="020B0502040204020203" pitchFamily="34" charset="0"/>
              </a:rPr>
              <a:t>N</a:t>
            </a:r>
            <a:r>
              <a:rPr lang="de-DE" sz="4400" dirty="0">
                <a:solidFill>
                  <a:schemeClr val="accent1">
                    <a:lumMod val="75000"/>
                  </a:schemeClr>
                </a:solidFill>
                <a:latin typeface="Bahnschrift" panose="020B0502040204020203" pitchFamily="34" charset="0"/>
              </a:rPr>
              <a:t> T</a:t>
            </a:r>
          </a:p>
        </p:txBody>
      </p:sp>
      <p:sp>
        <p:nvSpPr>
          <p:cNvPr id="3" name="Textfeld 2"/>
          <p:cNvSpPr txBox="1"/>
          <p:nvPr/>
        </p:nvSpPr>
        <p:spPr>
          <a:xfrm>
            <a:off x="1204856" y="3098202"/>
            <a:ext cx="3757695" cy="646331"/>
          </a:xfrm>
          <a:prstGeom prst="rect">
            <a:avLst/>
          </a:prstGeom>
          <a:noFill/>
        </p:spPr>
        <p:txBody>
          <a:bodyPr wrap="none" rtlCol="0">
            <a:spAutoFit/>
          </a:bodyPr>
          <a:lstStyle/>
          <a:p>
            <a:r>
              <a:rPr lang="de-DE" dirty="0" smtClean="0">
                <a:solidFill>
                  <a:srgbClr val="FF0000"/>
                </a:solidFill>
              </a:rPr>
              <a:t>Das Foto zum Vulkanismus wurde aus </a:t>
            </a:r>
          </a:p>
          <a:p>
            <a:r>
              <a:rPr lang="de-DE" dirty="0" smtClean="0">
                <a:solidFill>
                  <a:srgbClr val="FF0000"/>
                </a:solidFill>
              </a:rPr>
              <a:t>urheberrechtlichen Gründen entfernt.</a:t>
            </a:r>
            <a:endParaRPr lang="de-DE" dirty="0">
              <a:solidFill>
                <a:srgbClr val="FF0000"/>
              </a:solidFill>
            </a:endParaRPr>
          </a:p>
        </p:txBody>
      </p:sp>
    </p:spTree>
    <p:extLst>
      <p:ext uri="{BB962C8B-B14F-4D97-AF65-F5344CB8AC3E}">
        <p14:creationId xmlns:p14="http://schemas.microsoft.com/office/powerpoint/2010/main" val="1018021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1001</Words>
  <Application>Microsoft Office PowerPoint</Application>
  <PresentationFormat>Breitbild</PresentationFormat>
  <Paragraphs>275</Paragraphs>
  <Slides>15</Slides>
  <Notes>15</Notes>
  <HiddenSlides>0</HiddenSlides>
  <MMClips>0</MMClips>
  <ScaleCrop>false</ScaleCrop>
  <HeadingPairs>
    <vt:vector size="6" baseType="variant">
      <vt:variant>
        <vt:lpstr>Verwendete Schriftarten</vt:lpstr>
      </vt:variant>
      <vt:variant>
        <vt:i4>9</vt:i4>
      </vt:variant>
      <vt:variant>
        <vt:lpstr>Design</vt:lpstr>
      </vt:variant>
      <vt:variant>
        <vt:i4>2</vt:i4>
      </vt:variant>
      <vt:variant>
        <vt:lpstr>Folientitel</vt:lpstr>
      </vt:variant>
      <vt:variant>
        <vt:i4>15</vt:i4>
      </vt:variant>
    </vt:vector>
  </HeadingPairs>
  <TitlesOfParts>
    <vt:vector size="26" baseType="lpstr">
      <vt:lpstr>Arial</vt:lpstr>
      <vt:lpstr>Arial Narrow</vt:lpstr>
      <vt:lpstr>Bahnschrift</vt:lpstr>
      <vt:lpstr>Calibri</vt:lpstr>
      <vt:lpstr>Calibri Light</vt:lpstr>
      <vt:lpstr>Meta Offc Pro</vt:lpstr>
      <vt:lpstr>Segoe UI</vt:lpstr>
      <vt:lpstr>Times New Roman</vt:lpstr>
      <vt:lpstr>Wingdings</vt:lpstr>
      <vt:lpstr>Office</vt:lpstr>
      <vt:lpstr>Benutzerdefiniertes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Mehren, Rainer</dc:creator>
  <cp:lastModifiedBy>Hemmer, Ingrid</cp:lastModifiedBy>
  <cp:revision>302</cp:revision>
  <dcterms:created xsi:type="dcterms:W3CDTF">2021-12-12T08:11:41Z</dcterms:created>
  <dcterms:modified xsi:type="dcterms:W3CDTF">2022-12-19T18:56:32Z</dcterms:modified>
</cp:coreProperties>
</file>