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75" r:id="rId3"/>
    <p:sldId id="260" r:id="rId4"/>
    <p:sldId id="287" r:id="rId5"/>
    <p:sldId id="288" r:id="rId6"/>
    <p:sldId id="290" r:id="rId7"/>
    <p:sldId id="295" r:id="rId8"/>
    <p:sldId id="257" r:id="rId9"/>
    <p:sldId id="256" r:id="rId10"/>
    <p:sldId id="258" r:id="rId11"/>
    <p:sldId id="259" r:id="rId12"/>
    <p:sldId id="283" r:id="rId13"/>
    <p:sldId id="277" r:id="rId14"/>
    <p:sldId id="296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mmer, Ingrid" initials="HI" lastIdx="51" clrIdx="0">
    <p:extLst>
      <p:ext uri="{19B8F6BF-5375-455C-9EA6-DF929625EA0E}">
        <p15:presenceInfo xmlns:p15="http://schemas.microsoft.com/office/powerpoint/2012/main" userId="S-1-5-21-2396471440-330916398-130435168-7262" providerId="AD"/>
      </p:ext>
    </p:extLst>
  </p:cmAuthor>
  <p:cmAuthor id="2" name="Evelin Mederle" initials="EM" lastIdx="16" clrIdx="1">
    <p:extLst>
      <p:ext uri="{19B8F6BF-5375-455C-9EA6-DF929625EA0E}">
        <p15:presenceInfo xmlns:p15="http://schemas.microsoft.com/office/powerpoint/2012/main" userId="aef602ff8aae474f" providerId="Windows Live"/>
      </p:ext>
    </p:extLst>
  </p:cmAuthor>
  <p:cmAuthor id="3" name="Wittlich" initials="W" lastIdx="16" clrIdx="2">
    <p:extLst>
      <p:ext uri="{19B8F6BF-5375-455C-9EA6-DF929625EA0E}">
        <p15:presenceInfo xmlns:p15="http://schemas.microsoft.com/office/powerpoint/2012/main" userId="93e34d6240ac6b46" providerId="Windows Live"/>
      </p:ext>
    </p:extLst>
  </p:cmAuthor>
  <p:cmAuthor id="4" name="Mehren, Rainer" initials="MR" lastIdx="2" clrIdx="3">
    <p:extLst>
      <p:ext uri="{19B8F6BF-5375-455C-9EA6-DF929625EA0E}">
        <p15:presenceInfo xmlns:p15="http://schemas.microsoft.com/office/powerpoint/2012/main" userId="S-1-5-21-1275473729-210398050-1432810428-5682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4B"/>
    <a:srgbClr val="4678B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5" autoAdjust="0"/>
    <p:restoredTop sz="81333" autoAdjust="0"/>
  </p:normalViewPr>
  <p:slideViewPr>
    <p:cSldViewPr snapToGrid="0">
      <p:cViewPr varScale="1">
        <p:scale>
          <a:sx n="71" d="100"/>
          <a:sy n="71" d="100"/>
        </p:scale>
        <p:origin x="104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2EC06-E75F-40FD-B655-F0C5B1FEFD32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C9B2D0-7801-483F-ACAE-637CB8382D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5933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3888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841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61973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88735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4788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1817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6264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6336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731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5828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1023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545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B2D0-7801-483F-ACAE-637CB8382D1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857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0E76A1-3452-4616-8435-0FF8CE5755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7B8F423-2781-4170-A4A2-9EDA56B51D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515821-9871-46EF-8477-E0D859D4C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327E-F0B4-4E69-ABF8-3803BDBA32E0}" type="datetime1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9E3B93-836D-4447-8E95-5AD029FE4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C083CB-0270-410F-9E16-D4CB0ADEE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2160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A18F16-6EB0-4689-8A3A-A2050297B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431C868-77E1-4D3E-B8E2-CC422D774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5FAC31-63F5-43D3-AE07-1FC71B267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C929-5BF5-4B7C-9759-287BEB030CAE}" type="datetime1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D762DA-3A2C-4943-BA46-D69EA7C30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3A4CF2-446A-4F59-8EC7-EB79722CC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08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B69AA2F-D532-4F49-AB37-32E10C76E3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7003C5A-7344-4DA4-BA36-E574AB859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3E3D4AA-E385-4A27-9811-5108594AA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03B0F-CCBC-49C6-93EC-D6164B86000B}" type="datetime1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70373E-E318-43E2-8D07-217B8B90C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2E119B-23EF-4CDF-8EF0-99373756A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0219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98B842-1583-C747-AC81-410847896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8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F61D28D-B78D-A240-9F7D-586707575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4A78F4-703C-4E43-8C60-3B0BAD72A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F0950BD-8E2B-43BF-B60A-DE75D2EC9EBA}" type="datetime1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E53DA9-6C88-FB44-8EB5-4DBE45A3D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095D27-9A91-F844-A12C-4FA886DBF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7A93E17-8130-5C4A-A6DB-4D505F6407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34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3526A5-4A59-EA4D-BDDE-B9704E098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34A50E-A55F-7C46-80AA-0C471F19C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EBC986-8BEB-8746-B84D-78FA53C1D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EB989298-56A8-4642-A13E-EA493C815BE5}" type="datetime1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E3E273-D2D6-A740-AEC1-675906525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E2EA1A-5084-A14E-9CBB-39C412F36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7A93E17-8130-5C4A-A6DB-4D505F6407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0512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7F127E-05AF-1244-A488-97D827387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  <a:prstGeom prst="rect">
            <a:avLst/>
          </a:prstGeom>
        </p:spPr>
        <p:txBody>
          <a:bodyPr anchor="b"/>
          <a:lstStyle>
            <a:lvl1pPr>
              <a:defRPr sz="8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3DF261D-3FCD-2C4A-B1CC-0E06E7AD7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519D05-D634-9C41-89D2-F4A5EC0F15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ACD0327-BBBB-4845-B40B-80721E387B27}" type="datetime1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DF8256-1EC5-9C4A-BC40-0BA854A15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6EF4BD-385C-044A-8C3E-8B0FD4073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7A93E17-8130-5C4A-A6DB-4D505F6407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6191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986509-C4D5-D445-ABF9-674E78C56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4CBDB1-2A8D-344F-8DA5-16480E30BF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A2A72D4-198F-AB41-A85E-F33A09A636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0E08DD8-B8D4-3349-BE50-DE3AED85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C2A56479-C345-4C61-BF9B-993CB6FA7BAE}" type="datetime1">
              <a:rPr lang="de-DE" smtClean="0"/>
              <a:t>19.12.2022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0C415D-ECAD-E741-A1B6-B1EC62F3B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D38BA2-69B0-9145-A8B9-B07BCE26D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7A93E17-8130-5C4A-A6DB-4D505F6407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4212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87C6C7-1625-1444-A9E9-148A36A61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923DDAC-0299-FB45-9CF7-56C18BD3C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AB0C84-FD11-4942-9A13-F7DDBBDFB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077BA63-9731-884D-AF6C-D542C84608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CB989D-F6C7-9048-948A-36E76B946C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6043D4C-26B6-374D-A716-83B3E9FBF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E2E9170-61AA-4603-9DA1-1C8271172A35}" type="datetime1">
              <a:rPr lang="de-DE" smtClean="0"/>
              <a:t>19.12.2022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B6482C6-7AD5-CE45-8D80-F8BAEB51F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68C983D-94A7-D149-80BA-A1F15BC65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7A93E17-8130-5C4A-A6DB-4D505F6407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84913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971793-A387-AB43-B3EA-66335C11F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119160F-BA96-164B-8696-289D9AD82D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CFCA16BB-BEC4-498D-9F6A-68EA288686CF}" type="datetime1">
              <a:rPr lang="de-DE" smtClean="0"/>
              <a:t>19.12.2022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F2E63FF-7C9F-FF48-B5D3-1A1EBD544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74D47E3-01D5-0E45-8ACD-BA744BBA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7A93E17-8130-5C4A-A6DB-4D505F6407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87468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9EC6FCB-DF4E-B045-BC31-DE0CEB49E3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B03C5AC-D363-421D-B1B4-5380333E7912}" type="datetime1">
              <a:rPr lang="de-DE" smtClean="0"/>
              <a:t>19.12.2022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2D3AA6B-DFAE-A74C-939C-E5A62B2FB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9BBCAF-38AD-AA49-B8E8-7F47BE665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7A93E17-8130-5C4A-A6DB-4D505F6407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2338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254B9-48CE-7542-BBF6-AF58A23B0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B7373E-47D1-9B4C-A092-E71B6D946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E563315-A655-3B43-AF36-C6DD0514D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73AF997-EAD5-0C41-B4DB-6CFA605607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8BD24AC-329D-448C-BF3F-B7EF3B525BD3}" type="datetime1">
              <a:rPr lang="de-DE" smtClean="0"/>
              <a:t>19.12.2022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8327AD-5D44-D748-A1EC-B51EE3C0D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0E1E743-9861-E84C-9722-15D5A5D5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7A93E17-8130-5C4A-A6DB-4D505F6407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080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EF37E3-B5DC-49F1-87E4-A337E2F35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6BA83C-5C43-433F-A25B-610AB2161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1C4D46-87FB-4447-8375-9CD4EF336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ACBC-5217-4AC8-A7FC-9FC0B8B1E8EA}" type="datetime1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91BA7A-F4CA-4038-B0A0-5277F9025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0BB593-34BE-4307-A85D-32A71CD5C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71410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C07A7D-D582-454C-A165-DE72522E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2B84033-067B-0546-921A-9851A686FC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FA20A0-C0F0-9648-B392-7AD180734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6A66F7E-26AD-4845-9DE9-4BD7805CA7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1111F1AA-29B2-433F-AE79-F33102AA2C57}" type="datetime1">
              <a:rPr lang="de-DE" smtClean="0"/>
              <a:t>19.12.2022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D50DE3-2A99-B84B-8475-7E936EFCD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AA066F-50A1-0B48-9ECC-D2A85320A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7A93E17-8130-5C4A-A6DB-4D505F6407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7281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B80D09-5D1D-0B45-A053-9E711CF4C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25DE506-D67A-B642-87C4-A52DAA035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423FC4-3004-6344-AADD-573EAD5D37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B34B4EF7-4026-4C05-A92A-0237F2983ADF}" type="datetime1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4E9723-6CD0-2246-884C-7E85E3F6C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171186-25F8-A343-8D4E-9DAD1E744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7A93E17-8130-5C4A-A6DB-4D505F6407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7294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48F7030-1C3A-784A-8A7A-BDE27E5FF7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5C6615D-981A-1B48-8387-0FAD6D9569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E41491-4451-1D43-9A25-E6880281B2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F0438AD6-086B-4DE7-81FD-D77BC483A8F1}" type="datetime1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4BFB29-2FBD-904B-968B-09CB9B668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492672-6EBA-6B4F-9FE2-8A264D6EA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7A93E17-8130-5C4A-A6DB-4D505F6407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1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DAEEDF-8094-4223-84BD-D3C7D99B4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A67958-B7C8-453B-B54F-655FB5CEB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C34251-4687-417C-9324-48538FF42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5890-FFDD-49A4-B17A-D6D44F3A7620}" type="datetime1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36D84B-D5F0-4BCB-9AFF-8AB36A676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299566-7A0C-4D5D-A2F6-A66BBAD9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7440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C92D4-A942-4140-9C65-18297A9DB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82CE31-3A03-4310-A439-89DB66A3B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88B0A0B-4284-4525-A7D8-ADF85D451E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1C7B6C7-0F8E-49EA-B4E2-0EDDBAF7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AF951-F8A1-4231-A07F-50BEDCD1CF48}" type="datetime1">
              <a:rPr lang="de-DE" smtClean="0"/>
              <a:t>19.12.2022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37B4C5-1D51-47C5-BC28-78660695A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0F9E6C3-1645-4969-A312-C9BC2AD85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533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AE6B51-ECD0-4947-A128-8BB4CAF2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28E8B6-04C9-4FBA-AE40-9608C729A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C5599E6-5798-4419-B758-5F0174224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E610EAF-0FDC-491F-9707-42402E202B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8E1252D-8F7E-4D8B-9615-2EB7095DE5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AFE76A2-C431-4D19-AC30-71DA4B779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C1149-8BB8-430D-87D5-8320C7497345}" type="datetime1">
              <a:rPr lang="de-DE" smtClean="0"/>
              <a:t>19.12.2022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C0B5FF5-51F0-4F65-9227-8CEF3F7DB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09028A9-8815-4522-94B2-EF56D5840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6005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A077C-BC41-46B0-8BB4-1F6ABEB2C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1A659E0-536F-472A-8D79-93D42479B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087F-40E7-4838-871B-3A4B46AED194}" type="datetime1">
              <a:rPr lang="de-DE" smtClean="0"/>
              <a:t>19.12.2022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9016F8D-CEAB-44D0-A96D-D79454AEC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8CCD71-8A7A-4666-959D-DD1D998BA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2134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915C9FE-6FB4-4FA5-AEBA-FCF60ED03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519A-39C4-450A-B0B5-506941B2AA32}" type="datetime1">
              <a:rPr lang="de-DE" smtClean="0"/>
              <a:t>19.12.2022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F59F185-9855-4D11-B842-DB723D396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301CB1B-F624-4A62-A64E-87C81C189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036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A8DFB2-58BA-412B-9DB4-B7E643B4D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A83E12-4EF4-40CB-BAE2-8582BC563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AE13C-6938-4757-AB85-43CA4FFEC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08AF5F6-4435-4704-9977-D37AD3D93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F8E9-67FD-4846-AF89-3D523C1CC5F2}" type="datetime1">
              <a:rPr lang="de-DE" smtClean="0"/>
              <a:t>19.12.2022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23822CA-B8ED-47AF-93C3-8505B3A31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67F431E-C559-4395-A874-48B96F5F1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601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F4BBEC-E30F-4F7A-8D85-F0BF344A5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9D113ED-A6B8-419C-9643-70F2289582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E7F238-D95C-4283-8B8B-FB08707C6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DB6D4C6-B606-428C-AC40-810E5D853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09D7D-224B-4C40-92AE-AC4DF1B9EF8D}" type="datetime1">
              <a:rPr lang="de-DE" smtClean="0"/>
              <a:t>19.12.2022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AFFB32C-3276-46B1-B012-64E48771F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DB193B5-BC9E-4E4C-90E3-9F7C6DE8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19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BDFC213-7F80-46BC-8615-BB2A800A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17B9DC-41DE-46F9-B432-B2FFBB1D3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178342-E545-4EBD-8C2D-1252746838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D45C1-74AD-4138-946A-439DBA563117}" type="datetime1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73F2BC-0A2F-4F82-AB72-6FF2E8006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3337E4-0A60-4E3A-B6DC-B5190BAE2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1AB1F-FBB8-4AB2-A7A5-B8CBA3025E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389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4D53385-B126-1D4C-B84E-6BB4E625EA57}"/>
              </a:ext>
            </a:extLst>
          </p:cNvPr>
          <p:cNvSpPr/>
          <p:nvPr userDrawn="1"/>
        </p:nvSpPr>
        <p:spPr>
          <a:xfrm>
            <a:off x="-1" y="2522611"/>
            <a:ext cx="10219311" cy="72000"/>
          </a:xfrm>
          <a:prstGeom prst="rect">
            <a:avLst/>
          </a:prstGeom>
          <a:solidFill>
            <a:srgbClr val="487A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861A86E-9C5C-DC49-A6AF-F17FF7048B76}"/>
              </a:ext>
            </a:extLst>
          </p:cNvPr>
          <p:cNvSpPr/>
          <p:nvPr userDrawn="1"/>
        </p:nvSpPr>
        <p:spPr>
          <a:xfrm>
            <a:off x="1" y="5253213"/>
            <a:ext cx="10219311" cy="72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>
              <a:solidFill>
                <a:srgbClr val="002E4B"/>
              </a:solidFill>
            </a:endParaRPr>
          </a:p>
        </p:txBody>
      </p:sp>
      <p:sp>
        <p:nvSpPr>
          <p:cNvPr id="9" name="Ellipse 19">
            <a:extLst>
              <a:ext uri="{FF2B5EF4-FFF2-40B4-BE49-F238E27FC236}">
                <a16:creationId xmlns:a16="http://schemas.microsoft.com/office/drawing/2014/main" id="{0F77D1FD-756A-A843-8277-67D5AEE9A92D}"/>
              </a:ext>
            </a:extLst>
          </p:cNvPr>
          <p:cNvSpPr/>
          <p:nvPr userDrawn="1"/>
        </p:nvSpPr>
        <p:spPr>
          <a:xfrm>
            <a:off x="9538744" y="-2148556"/>
            <a:ext cx="11155112" cy="11155112"/>
          </a:xfrm>
          <a:prstGeom prst="ellipse">
            <a:avLst/>
          </a:prstGeom>
          <a:solidFill>
            <a:srgbClr val="487AB5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BBA49864-8F22-B945-8118-B3F133E32A03}"/>
              </a:ext>
            </a:extLst>
          </p:cNvPr>
          <p:cNvSpPr/>
          <p:nvPr userDrawn="1"/>
        </p:nvSpPr>
        <p:spPr>
          <a:xfrm>
            <a:off x="0" y="2771912"/>
            <a:ext cx="12336693" cy="2304000"/>
          </a:xfrm>
          <a:prstGeom prst="rect">
            <a:avLst/>
          </a:prstGeom>
          <a:solidFill>
            <a:srgbClr val="002E4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475097F-ED5B-A045-911D-685CD69F2F1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2" y="356659"/>
            <a:ext cx="2496277" cy="79476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AE66CF1-D371-7D46-B847-26959266FA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25" b="8269"/>
          <a:stretch/>
        </p:blipFill>
        <p:spPr>
          <a:xfrm>
            <a:off x="5327915" y="5829268"/>
            <a:ext cx="1824203" cy="49145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C1B6BF3-A2A5-934F-A4E9-5A77C7991EE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150" y="5829267"/>
            <a:ext cx="2183357" cy="38242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DED3420-EF4A-D04F-A738-ACBFD273AC2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5733257"/>
            <a:ext cx="1219731" cy="61064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1D28536-5B3C-B344-85D8-656427424AE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563" y="5961379"/>
            <a:ext cx="3072341" cy="25193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B842D01F-D469-FD47-A3D7-D16D322E5EDC}"/>
              </a:ext>
            </a:extLst>
          </p:cNvPr>
          <p:cNvSpPr txBox="1"/>
          <p:nvPr userDrawn="1"/>
        </p:nvSpPr>
        <p:spPr>
          <a:xfrm>
            <a:off x="4104798" y="1604798"/>
            <a:ext cx="7559821" cy="91300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383990">
              <a:tabLst>
                <a:tab pos="383990" algn="l"/>
              </a:tabLst>
            </a:pPr>
            <a:r>
              <a:rPr lang="de-DE" sz="5333" b="1" dirty="0">
                <a:solidFill>
                  <a:srgbClr val="002E4B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#GeoWoche2021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4110EDE1-EF76-644C-B1B3-229F297BE9E2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489" y="5346898"/>
            <a:ext cx="2782852" cy="278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44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E03FAED1-1900-C545-A76D-97357D3914E4}"/>
              </a:ext>
            </a:extLst>
          </p:cNvPr>
          <p:cNvSpPr txBox="1"/>
          <p:nvPr/>
        </p:nvSpPr>
        <p:spPr>
          <a:xfrm>
            <a:off x="527382" y="2852936"/>
            <a:ext cx="11136255" cy="20825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383990">
              <a:tabLst>
                <a:tab pos="383990" algn="l"/>
              </a:tabLst>
            </a:pPr>
            <a:r>
              <a:rPr lang="de-DE" sz="80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GEOGRAPHIE</a:t>
            </a:r>
            <a:endParaRPr lang="de-DE" sz="2667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383990">
              <a:tabLst>
                <a:tab pos="383990" algn="l"/>
              </a:tabLst>
            </a:pPr>
            <a:endParaRPr lang="de-DE" sz="133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383990">
              <a:tabLst>
                <a:tab pos="383990" algn="l"/>
              </a:tabLst>
            </a:pPr>
            <a:r>
              <a:rPr lang="de-DE" sz="4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Das Zukunftsfach 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0653A9C-1E6D-4969-A96B-C1EC0E2F860C}"/>
              </a:ext>
            </a:extLst>
          </p:cNvPr>
          <p:cNvSpPr/>
          <p:nvPr/>
        </p:nvSpPr>
        <p:spPr>
          <a:xfrm>
            <a:off x="3887755" y="1604798"/>
            <a:ext cx="5664629" cy="768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de-DE" sz="24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35C5930-AAD4-4A96-B949-4E98A1A78FC6}"/>
              </a:ext>
            </a:extLst>
          </p:cNvPr>
          <p:cNvSpPr/>
          <p:nvPr/>
        </p:nvSpPr>
        <p:spPr>
          <a:xfrm>
            <a:off x="489248" y="5446388"/>
            <a:ext cx="9409045" cy="1044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de-DE" sz="24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29D657-A56A-4363-8B7D-FC190DD91CA9}"/>
              </a:ext>
            </a:extLst>
          </p:cNvPr>
          <p:cNvSpPr txBox="1"/>
          <p:nvPr/>
        </p:nvSpPr>
        <p:spPr>
          <a:xfrm>
            <a:off x="489248" y="5446388"/>
            <a:ext cx="64327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1219170">
              <a:buAutoNum type="arabicPeriod"/>
            </a:pPr>
            <a:r>
              <a:rPr lang="de-DE" sz="2000" b="1" dirty="0">
                <a:solidFill>
                  <a:srgbClr val="4678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Relevanz &amp; Beitrag geographischer Bildung</a:t>
            </a:r>
          </a:p>
          <a:p>
            <a:pPr marL="457200" indent="-457200" defTabSz="1219170">
              <a:buAutoNum type="arabicPeriod"/>
            </a:pPr>
            <a:endParaRPr lang="de-DE" sz="1000" b="1" dirty="0">
              <a:solidFill>
                <a:srgbClr val="4678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 defTabSz="1219170">
              <a:buAutoNum type="arabicPeriod"/>
            </a:pPr>
            <a:r>
              <a:rPr lang="de-DE" sz="2000" b="1" dirty="0">
                <a:solidFill>
                  <a:srgbClr val="4678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Fünf zentrale Anliegen zur Diskussion  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733" y="324851"/>
            <a:ext cx="1182043" cy="101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83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43B21C2-AEAD-4BA9-AB5A-D875F69BFA03}"/>
              </a:ext>
            </a:extLst>
          </p:cNvPr>
          <p:cNvSpPr txBox="1"/>
          <p:nvPr/>
        </p:nvSpPr>
        <p:spPr>
          <a:xfrm>
            <a:off x="722668" y="1101674"/>
            <a:ext cx="1180141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de-DE" sz="2000" b="1" dirty="0">
                <a:solidFill>
                  <a:srgbClr val="ED7D31"/>
                </a:solidFill>
              </a:rPr>
              <a:t>GLEICHBEHANDLUNG DER GEOGRAPHIE in der Oberstufe </a:t>
            </a:r>
          </a:p>
          <a:p>
            <a:pPr marL="457200" indent="-457200"/>
            <a:r>
              <a:rPr lang="de-DE" sz="2000" b="1" dirty="0">
                <a:solidFill>
                  <a:srgbClr val="ED7D31"/>
                </a:solidFill>
              </a:rPr>
              <a:t>	</a:t>
            </a:r>
            <a:r>
              <a:rPr lang="de-DE" b="1" dirty="0">
                <a:solidFill>
                  <a:srgbClr val="4678B4"/>
                </a:solidFill>
              </a:rPr>
              <a:t>&gt; GLEICHSTELLUNG MIT ANDEREN SACHFÄCHERN BEI DER PFLICHTBELEGUNG/KURSWAHL IN DER S II</a:t>
            </a:r>
            <a:endParaRPr lang="de-DE" sz="2000" b="1" dirty="0">
              <a:solidFill>
                <a:srgbClr val="4678B4"/>
              </a:solidFill>
            </a:endParaRPr>
          </a:p>
          <a:p>
            <a:endParaRPr lang="de-DE" b="1" dirty="0">
              <a:solidFill>
                <a:srgbClr val="ED7D3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56ECB16-83D1-461C-B4D7-2A9EF8B248BE}"/>
              </a:ext>
            </a:extLst>
          </p:cNvPr>
          <p:cNvSpPr txBox="1"/>
          <p:nvPr/>
        </p:nvSpPr>
        <p:spPr>
          <a:xfrm>
            <a:off x="1144665" y="1984652"/>
            <a:ext cx="74484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 smtClean="0"/>
              <a:t>Das Zukunftsfach </a:t>
            </a:r>
            <a:r>
              <a:rPr lang="de-DE" sz="1600" dirty="0"/>
              <a:t>Geographie leistet </a:t>
            </a:r>
            <a:r>
              <a:rPr lang="de-DE" sz="1600" b="1" dirty="0"/>
              <a:t>ebenso wie die anderen Sachfächer </a:t>
            </a:r>
            <a:r>
              <a:rPr lang="de-DE" sz="1600" dirty="0"/>
              <a:t>einen </a:t>
            </a:r>
            <a:r>
              <a:rPr lang="de-DE" sz="1600" b="1" dirty="0"/>
              <a:t>zentralen Bildungsbeitrag</a:t>
            </a:r>
            <a:endParaRPr lang="de-DE" sz="1600" dirty="0"/>
          </a:p>
          <a:p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 smtClean="0"/>
              <a:t>Dem Fach </a:t>
            </a:r>
            <a:r>
              <a:rPr lang="de-DE" sz="1600" dirty="0"/>
              <a:t>wird von der Bevölkerung und den Jugendlichen eine </a:t>
            </a:r>
            <a:r>
              <a:rPr lang="de-DE" sz="1600" b="1" dirty="0"/>
              <a:t>hohe Relevanz </a:t>
            </a:r>
            <a:r>
              <a:rPr lang="de-DE" sz="1600" dirty="0"/>
              <a:t>beigemessen (Gans et al. 2015; Hemmer &amp; Hemmer 2010, 2021)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b="1" dirty="0"/>
              <a:t>Belegungsmöglichkeiten des Faches Geographie in der Oberstufe                     </a:t>
            </a:r>
            <a:r>
              <a:rPr lang="de-DE" sz="1600" dirty="0"/>
              <a:t>entsprechen  nicht seiner Relevanz</a:t>
            </a:r>
            <a:endParaRPr lang="de-DE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Es muss eine </a:t>
            </a:r>
            <a:r>
              <a:rPr lang="de-DE" sz="1600" b="1" dirty="0"/>
              <a:t>Gleichstellung der Sachfächer </a:t>
            </a:r>
            <a:r>
              <a:rPr lang="de-DE" sz="1600" dirty="0"/>
              <a:t>in der Oberstufe erfolgen.                             Die derzeitige strukturelle Benachteiligung ist nicht nachvollziehbar.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…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b="1" dirty="0"/>
          </a:p>
          <a:p>
            <a:endParaRPr lang="de-DE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D62F5E6-228B-4C3B-B1EE-B938D969E302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10</a:t>
            </a:fld>
            <a:endParaRPr lang="de-DE" sz="1600" dirty="0">
              <a:solidFill>
                <a:srgbClr val="002E4B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9251576" y="3065929"/>
            <a:ext cx="2068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Abbildung </a:t>
            </a:r>
            <a:r>
              <a:rPr lang="de-DE" dirty="0" err="1" smtClean="0">
                <a:solidFill>
                  <a:srgbClr val="FF0000"/>
                </a:solidFill>
              </a:rPr>
              <a:t>Wahlbox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wurde gelöscht.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445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43B21C2-AEAD-4BA9-AB5A-D875F69BFA03}"/>
              </a:ext>
            </a:extLst>
          </p:cNvPr>
          <p:cNvSpPr txBox="1"/>
          <p:nvPr/>
        </p:nvSpPr>
        <p:spPr>
          <a:xfrm>
            <a:off x="722668" y="1101674"/>
            <a:ext cx="100587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/>
            <a:r>
              <a:rPr lang="de-DE" sz="2000" b="1" dirty="0">
                <a:solidFill>
                  <a:srgbClr val="ED7D31"/>
                </a:solidFill>
              </a:rPr>
              <a:t>5. 	GEOGRAPHIE IN DER S I STÄRKEN</a:t>
            </a:r>
          </a:p>
          <a:p>
            <a:pPr marL="361950" indent="-361950"/>
            <a:r>
              <a:rPr lang="de-DE" b="1" dirty="0">
                <a:solidFill>
                  <a:srgbClr val="4678B4"/>
                </a:solidFill>
              </a:rPr>
              <a:t>	&gt; GEOGRAPHIE ALS EIGENSTÄNDIGES </a:t>
            </a:r>
            <a:r>
              <a:rPr lang="de-DE" b="1">
                <a:solidFill>
                  <a:srgbClr val="4678B4"/>
                </a:solidFill>
              </a:rPr>
              <a:t>FACH DURCHGÄNGIG </a:t>
            </a:r>
            <a:r>
              <a:rPr lang="de-DE" b="1" dirty="0">
                <a:solidFill>
                  <a:srgbClr val="4678B4"/>
                </a:solidFill>
              </a:rPr>
              <a:t>UNTERRICHTEN</a:t>
            </a:r>
          </a:p>
          <a:p>
            <a:endParaRPr lang="de-DE" b="1" dirty="0">
              <a:solidFill>
                <a:srgbClr val="ED7D3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56ECB16-83D1-461C-B4D7-2A9EF8B248BE}"/>
              </a:ext>
            </a:extLst>
          </p:cNvPr>
          <p:cNvSpPr txBox="1"/>
          <p:nvPr/>
        </p:nvSpPr>
        <p:spPr>
          <a:xfrm>
            <a:off x="1030364" y="2160335"/>
            <a:ext cx="87158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Gegenwärtiges</a:t>
            </a:r>
            <a:r>
              <a:rPr lang="de-DE" sz="1600" b="1" dirty="0"/>
              <a:t> Stundendeputat entspricht nicht </a:t>
            </a:r>
            <a:r>
              <a:rPr lang="de-DE" sz="1600" dirty="0"/>
              <a:t>der</a:t>
            </a:r>
            <a:r>
              <a:rPr lang="de-DE" sz="1600" b="1" dirty="0"/>
              <a:t> Relevanz geographischer Bildung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Geographie ist </a:t>
            </a:r>
            <a:r>
              <a:rPr lang="de-DE" sz="1600" b="1" dirty="0"/>
              <a:t>keine reine Gesellschaftswissenschaft</a:t>
            </a:r>
          </a:p>
          <a:p>
            <a:r>
              <a:rPr lang="de-DE" sz="1600" b="1" dirty="0"/>
              <a:t>      </a:t>
            </a: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Verbundfächer </a:t>
            </a:r>
            <a:r>
              <a:rPr lang="de-DE" sz="1600" b="1" dirty="0"/>
              <a:t>führen nicht zu einer ganzheitlichen Erfassung </a:t>
            </a:r>
            <a:r>
              <a:rPr lang="de-DE" sz="1600" dirty="0"/>
              <a:t>von Inhalten </a:t>
            </a:r>
          </a:p>
          <a:p>
            <a:pPr marL="285750" indent="-285750"/>
            <a:r>
              <a:rPr lang="de-DE" sz="1600" dirty="0"/>
              <a:t>	(Busch &amp; Mönter 2019)</a:t>
            </a:r>
          </a:p>
          <a:p>
            <a:pPr marL="285750" indent="-285750"/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Verbundfächer sind oft durch </a:t>
            </a:r>
            <a:r>
              <a:rPr lang="de-DE" sz="1600" b="1" dirty="0"/>
              <a:t>geringere Unterrichtsqualität </a:t>
            </a:r>
            <a:r>
              <a:rPr lang="de-DE" sz="1600" dirty="0"/>
              <a:t>gekennzeichnet </a:t>
            </a:r>
          </a:p>
          <a:p>
            <a:pPr marL="285750" indent="-285750"/>
            <a:r>
              <a:rPr lang="de-DE" sz="1600" dirty="0"/>
              <a:t>	</a:t>
            </a:r>
            <a:r>
              <a:rPr lang="de-DE" sz="1600" dirty="0">
                <a:latin typeface="Meta Offc Pro" panose="020B0504030101020102" pitchFamily="34" charset="0"/>
              </a:rPr>
              <a:t>▸ </a:t>
            </a:r>
            <a:r>
              <a:rPr lang="de-DE" sz="1600" b="1" dirty="0"/>
              <a:t>fachfremder Unterricht </a:t>
            </a:r>
            <a:r>
              <a:rPr lang="de-DE" sz="1600" dirty="0"/>
              <a:t>(Ziegler &amp; Richter 2017)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…</a:t>
            </a:r>
          </a:p>
          <a:p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D61755B-7B62-45B1-9A10-71C495EB2030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11</a:t>
            </a:fld>
            <a:endParaRPr lang="de-DE" sz="1600" dirty="0">
              <a:solidFill>
                <a:srgbClr val="002E4B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8971878" y="2794445"/>
            <a:ext cx="2751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Abbildung Bücherstapel 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mit Globus wurde gelöscht.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761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C4F5BC5-E66B-4BAA-9F86-547419852593}"/>
              </a:ext>
            </a:extLst>
          </p:cNvPr>
          <p:cNvSpPr txBox="1"/>
          <p:nvPr/>
        </p:nvSpPr>
        <p:spPr>
          <a:xfrm>
            <a:off x="888821" y="1688629"/>
            <a:ext cx="8526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buFont typeface="+mj-lt"/>
              <a:buAutoNum type="arabicPeriod"/>
            </a:pPr>
            <a:r>
              <a:rPr lang="de-DE" sz="2000" b="1" dirty="0">
                <a:solidFill>
                  <a:srgbClr val="002E4B"/>
                </a:solidFill>
              </a:rPr>
              <a:t>BILDUNGSSTANDARDS GEOGRAPHIE FÜR DIE ALLGEM. HOCHSCHULREIFE</a:t>
            </a:r>
          </a:p>
          <a:p>
            <a:pPr marL="363538" indent="-363538"/>
            <a:r>
              <a:rPr lang="de-DE" b="1" dirty="0">
                <a:solidFill>
                  <a:srgbClr val="4678B4"/>
                </a:solidFill>
              </a:rPr>
              <a:t>	&gt; UNTERSTÜTZUNG UND ZERTIFIZIERUNG DURCH DIE KMK</a:t>
            </a:r>
          </a:p>
          <a:p>
            <a:pPr>
              <a:tabLst>
                <a:tab pos="363538" algn="l"/>
              </a:tabLst>
            </a:pPr>
            <a:r>
              <a:rPr lang="de-DE" b="1" dirty="0">
                <a:solidFill>
                  <a:srgbClr val="ED7D31"/>
                </a:solidFill>
              </a:rPr>
              <a:t>	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70F1EB7-DFCD-40BB-B3ED-EE08149B26A6}"/>
              </a:ext>
            </a:extLst>
          </p:cNvPr>
          <p:cNvSpPr txBox="1"/>
          <p:nvPr/>
        </p:nvSpPr>
        <p:spPr>
          <a:xfrm>
            <a:off x="888821" y="2609231"/>
            <a:ext cx="988209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de-DE" sz="2000" b="1" dirty="0">
                <a:solidFill>
                  <a:srgbClr val="002E4B"/>
                </a:solidFill>
              </a:rPr>
              <a:t>GEOGRAPHIE ALS DAS LEITFACH EINER BILDUNG FÜR NACHHALTIGE ENTWICKLUNG</a:t>
            </a:r>
          </a:p>
          <a:p>
            <a:pPr marL="342900" indent="-342900"/>
            <a:r>
              <a:rPr lang="de-DE" b="1" dirty="0">
                <a:solidFill>
                  <a:srgbClr val="ED7D31"/>
                </a:solidFill>
              </a:rPr>
              <a:t>	</a:t>
            </a:r>
            <a:r>
              <a:rPr lang="de-DE" b="1" dirty="0">
                <a:solidFill>
                  <a:srgbClr val="4678B4"/>
                </a:solidFill>
              </a:rPr>
              <a:t>&gt; FORMALE ANERKENNUNG &amp; FESTSCHREIBUNG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86D8080-A461-4639-A313-CA99045E4272}"/>
              </a:ext>
            </a:extLst>
          </p:cNvPr>
          <p:cNvSpPr txBox="1"/>
          <p:nvPr/>
        </p:nvSpPr>
        <p:spPr>
          <a:xfrm>
            <a:off x="888821" y="3553373"/>
            <a:ext cx="85266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de-DE" sz="2000" b="1" dirty="0">
                <a:solidFill>
                  <a:srgbClr val="002E4B"/>
                </a:solidFill>
              </a:rPr>
              <a:t>GEOGRAPHIE </a:t>
            </a:r>
            <a:r>
              <a:rPr lang="de-DE" sz="2000" b="1" dirty="0" smtClean="0">
                <a:solidFill>
                  <a:srgbClr val="002E4B"/>
                </a:solidFill>
              </a:rPr>
              <a:t>AUCH ALS </a:t>
            </a:r>
            <a:r>
              <a:rPr lang="de-DE" sz="2000" b="1" dirty="0">
                <a:solidFill>
                  <a:srgbClr val="002E4B"/>
                </a:solidFill>
              </a:rPr>
              <a:t>MINT-FACH</a:t>
            </a:r>
          </a:p>
          <a:p>
            <a:pPr marL="342900" indent="-342900"/>
            <a:r>
              <a:rPr lang="de-DE" b="1" dirty="0">
                <a:solidFill>
                  <a:srgbClr val="4678B4"/>
                </a:solidFill>
              </a:rPr>
              <a:t>	&gt; FORMALE ANERKENNUNG &amp; WAHLOPTION IM NW-BEREICH DER S II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9D52FFC-AA03-4CA7-8B84-E1FFD1FA9493}"/>
              </a:ext>
            </a:extLst>
          </p:cNvPr>
          <p:cNvSpPr txBox="1"/>
          <p:nvPr/>
        </p:nvSpPr>
        <p:spPr>
          <a:xfrm>
            <a:off x="888820" y="4461027"/>
            <a:ext cx="106199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buFont typeface="+mj-lt"/>
              <a:buAutoNum type="arabicPeriod" startAt="4"/>
            </a:pPr>
            <a:r>
              <a:rPr lang="de-DE" sz="2000" b="1" dirty="0">
                <a:solidFill>
                  <a:srgbClr val="002E4B"/>
                </a:solidFill>
              </a:rPr>
              <a:t>GLEICHBEHANDLUNG DER GEOGRAPHIE </a:t>
            </a:r>
          </a:p>
          <a:p>
            <a:pPr marL="363538" indent="-363538"/>
            <a:r>
              <a:rPr lang="de-DE" sz="2000" b="1" dirty="0">
                <a:solidFill>
                  <a:srgbClr val="ED7D31"/>
                </a:solidFill>
              </a:rPr>
              <a:t>	</a:t>
            </a:r>
            <a:r>
              <a:rPr lang="de-DE" b="1" dirty="0">
                <a:solidFill>
                  <a:srgbClr val="4678B4"/>
                </a:solidFill>
              </a:rPr>
              <a:t>&gt; GLEICHSTELLUNG MIT ANDEREN SACHFÄCHERN BEI DER PFLICHTBELEGUNG/KURSWAHL IN DER S II</a:t>
            </a:r>
          </a:p>
          <a:p>
            <a:pPr marL="363538" indent="-363538"/>
            <a:endParaRPr lang="de-DE" sz="2000" b="1" dirty="0">
              <a:solidFill>
                <a:srgbClr val="4678B4"/>
              </a:solidFill>
            </a:endParaRPr>
          </a:p>
          <a:p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7CA87CD-0F55-4947-900B-D948076B641F}"/>
              </a:ext>
            </a:extLst>
          </p:cNvPr>
          <p:cNvSpPr txBox="1"/>
          <p:nvPr/>
        </p:nvSpPr>
        <p:spPr>
          <a:xfrm>
            <a:off x="888820" y="5362072"/>
            <a:ext cx="11160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>
              <a:buFont typeface="+mj-lt"/>
              <a:buAutoNum type="arabicPeriod" startAt="5"/>
            </a:pPr>
            <a:r>
              <a:rPr lang="de-DE" sz="2000" b="1" dirty="0">
                <a:solidFill>
                  <a:srgbClr val="002E4B"/>
                </a:solidFill>
              </a:rPr>
              <a:t>GEOGRAPHIE IN DER S I STÄRKEN</a:t>
            </a:r>
          </a:p>
          <a:p>
            <a:pPr marL="363538" indent="-363538"/>
            <a:r>
              <a:rPr lang="de-DE" sz="2000" b="1" dirty="0">
                <a:solidFill>
                  <a:srgbClr val="ED7D31"/>
                </a:solidFill>
              </a:rPr>
              <a:t>	</a:t>
            </a:r>
            <a:r>
              <a:rPr lang="de-DE" b="1" dirty="0">
                <a:solidFill>
                  <a:srgbClr val="4678B4"/>
                </a:solidFill>
              </a:rPr>
              <a:t>&gt; GEOGRAPHIE ALS EIGENSTÄNDIGES FACH DURCHGÄNGIG UNTERRICHTEN</a:t>
            </a:r>
          </a:p>
          <a:p>
            <a:pPr marL="363538" indent="-363538"/>
            <a:endParaRPr lang="de-DE" sz="2000" b="1" dirty="0">
              <a:solidFill>
                <a:srgbClr val="4678B4"/>
              </a:solidFill>
            </a:endParaRPr>
          </a:p>
          <a:p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01CA5C3-D3C5-4BE5-8901-0B3628702B37}"/>
              </a:ext>
            </a:extLst>
          </p:cNvPr>
          <p:cNvSpPr txBox="1"/>
          <p:nvPr/>
        </p:nvSpPr>
        <p:spPr>
          <a:xfrm>
            <a:off x="722669" y="958145"/>
            <a:ext cx="7859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ED7D31"/>
                </a:solidFill>
              </a:rPr>
              <a:t>FÜNF ZENTRALE ANLIEGEN</a:t>
            </a:r>
            <a:endParaRPr lang="de-DE" sz="3200" b="1" dirty="0">
              <a:solidFill>
                <a:srgbClr val="ED7D31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6BB765B-ED30-400A-B0BA-3155A5FA1C28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12</a:t>
            </a:fld>
            <a:endParaRPr lang="de-DE" sz="1600" dirty="0">
              <a:solidFill>
                <a:srgbClr val="002E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586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01CA5C3-D3C5-4BE5-8901-0B3628702B37}"/>
              </a:ext>
            </a:extLst>
          </p:cNvPr>
          <p:cNvSpPr txBox="1"/>
          <p:nvPr/>
        </p:nvSpPr>
        <p:spPr>
          <a:xfrm>
            <a:off x="670675" y="958145"/>
            <a:ext cx="7859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ED7D31"/>
                </a:solidFill>
              </a:rPr>
              <a:t>LITERATUR</a:t>
            </a:r>
            <a:endParaRPr lang="de-DE" sz="3200" b="1" dirty="0">
              <a:solidFill>
                <a:srgbClr val="ED7D31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4BA4953-DD72-4A0E-A410-04D4531A654C}"/>
              </a:ext>
            </a:extLst>
          </p:cNvPr>
          <p:cNvSpPr/>
          <p:nvPr/>
        </p:nvSpPr>
        <p:spPr>
          <a:xfrm>
            <a:off x="722668" y="1586872"/>
            <a:ext cx="111599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9738" indent="-439738" algn="just"/>
            <a:r>
              <a:rPr lang="de-DE" sz="1100" dirty="0"/>
              <a:t>Aktionsrat Bildung (2021). </a:t>
            </a:r>
            <a:r>
              <a:rPr lang="de-DE" sz="1100" i="1" dirty="0"/>
              <a:t>Nachhaltigkeit im Bildungswesen – was jetzt getan werden muss. </a:t>
            </a:r>
            <a:r>
              <a:rPr lang="de-DE" sz="1100" dirty="0"/>
              <a:t>Gutachten für die Vereinigung der Bayerischen Wirtschaft e.V. Münster: Waxmann. </a:t>
            </a:r>
          </a:p>
          <a:p>
            <a:pPr marL="439738" indent="-439738" algn="just"/>
            <a:r>
              <a:rPr lang="de-DE" sz="1100" dirty="0" err="1"/>
              <a:t>Bagoly-Simó</a:t>
            </a:r>
            <a:r>
              <a:rPr lang="de-DE" sz="1100" dirty="0"/>
              <a:t>, P. (2021). </a:t>
            </a:r>
            <a:r>
              <a:rPr lang="en-US" sz="1100" dirty="0"/>
              <a:t>Are We Sustainable Yet? Results of a Longitudinal Curriculum Study by Means of Topic-Based Indicators. </a:t>
            </a:r>
            <a:r>
              <a:rPr lang="en-US" sz="1100" i="1" dirty="0" err="1"/>
              <a:t>Zeitschrift</a:t>
            </a:r>
            <a:r>
              <a:rPr lang="en-US" sz="1100" i="1" dirty="0"/>
              <a:t> </a:t>
            </a:r>
            <a:r>
              <a:rPr lang="en-US" sz="1100" i="1" dirty="0" err="1"/>
              <a:t>für</a:t>
            </a:r>
            <a:r>
              <a:rPr lang="en-US" sz="1100" i="1" dirty="0"/>
              <a:t> </a:t>
            </a:r>
            <a:r>
              <a:rPr lang="en-US" sz="1100" i="1" dirty="0" err="1"/>
              <a:t>Geographiedidaktik</a:t>
            </a:r>
            <a:r>
              <a:rPr lang="en-US" sz="1100" dirty="0"/>
              <a:t>. 49(3), 130–148.</a:t>
            </a:r>
            <a:r>
              <a:rPr lang="de-DE" sz="1100" dirty="0"/>
              <a:t>. </a:t>
            </a:r>
          </a:p>
          <a:p>
            <a:pPr marL="439738" indent="-439738" algn="just"/>
            <a:r>
              <a:rPr lang="de-DE" sz="1100" dirty="0"/>
              <a:t>Brock, A. (2018). Verankerung von Bildung für nachhaltige Entwicklung im Bildungsbereich Schule. In Brock, A., de Haan, G., </a:t>
            </a:r>
            <a:r>
              <a:rPr lang="de-DE" sz="1100" dirty="0" err="1"/>
              <a:t>Etzkorn</a:t>
            </a:r>
            <a:r>
              <a:rPr lang="de-DE" sz="1100" dirty="0"/>
              <a:t>, N., &amp; Singer-Brodowski, Mandy (</a:t>
            </a:r>
            <a:r>
              <a:rPr lang="de-DE" sz="1100" dirty="0" err="1"/>
              <a:t>Hg</a:t>
            </a:r>
            <a:r>
              <a:rPr lang="de-DE" sz="1100" dirty="0"/>
              <a:t>.)</a:t>
            </a:r>
            <a:r>
              <a:rPr lang="de-DE" sz="1100" i="1" dirty="0"/>
              <a:t>, Wegmarken zur Transformation. Nationales Monitoring von Bildung für nachhaltige Entwicklung in Deutschland. </a:t>
            </a:r>
            <a:r>
              <a:rPr lang="de-DE" sz="1100" dirty="0"/>
              <a:t>Opladen: Verlag </a:t>
            </a:r>
            <a:r>
              <a:rPr lang="de-DE" sz="1100" dirty="0" smtClean="0"/>
              <a:t>Barbara </a:t>
            </a:r>
            <a:r>
              <a:rPr lang="de-DE" sz="1100" dirty="0"/>
              <a:t>Budrich.</a:t>
            </a:r>
          </a:p>
          <a:p>
            <a:pPr marL="439738" indent="-439738" algn="just"/>
            <a:r>
              <a:rPr lang="de-DE" sz="1100" dirty="0"/>
              <a:t>Busch, M. &amp; </a:t>
            </a:r>
            <a:r>
              <a:rPr lang="de-DE" sz="1100" dirty="0" err="1"/>
              <a:t>Mönter</a:t>
            </a:r>
            <a:r>
              <a:rPr lang="de-DE" sz="1100" dirty="0"/>
              <a:t>, L. (2019). Integrationsfach „Gesellschaftslehre“ – Zwischen transdisziplinärer Welterschließung und </a:t>
            </a:r>
            <a:r>
              <a:rPr lang="de-DE" sz="1100" dirty="0" err="1"/>
              <a:t>Deprofessionalisierung</a:t>
            </a:r>
            <a:r>
              <a:rPr lang="de-DE" sz="1100" dirty="0"/>
              <a:t>? In M. Lotz &amp; K. Pohl (</a:t>
            </a:r>
            <a:r>
              <a:rPr lang="de-DE" sz="1100" dirty="0" err="1"/>
              <a:t>Hg</a:t>
            </a:r>
            <a:r>
              <a:rPr lang="de-DE" sz="1100" dirty="0"/>
              <a:t>.), (</a:t>
            </a:r>
            <a:r>
              <a:rPr lang="de-DE" sz="1100" i="1" dirty="0"/>
              <a:t>Gesellschaft im Wandel – Neue Aufgaben für die politische Bildung und ihre Didaktik!? (</a:t>
            </a:r>
            <a:r>
              <a:rPr lang="de-DE" sz="1100" dirty="0"/>
              <a:t>133-1409).</a:t>
            </a:r>
            <a:r>
              <a:rPr lang="de-DE" sz="1100" i="1" dirty="0"/>
              <a:t> </a:t>
            </a:r>
            <a:r>
              <a:rPr lang="de-DE" sz="1100" dirty="0"/>
              <a:t>Schriftenreihe der GPJE. Frankfurt a.M.: Wochenschau. </a:t>
            </a:r>
          </a:p>
          <a:p>
            <a:pPr marL="439738" indent="-439738" algn="just"/>
            <a:r>
              <a:rPr lang="de-DE" sz="1100" dirty="0" err="1"/>
              <a:t>DGfG</a:t>
            </a:r>
            <a:r>
              <a:rPr lang="de-DE" sz="1100" dirty="0"/>
              <a:t> - Deutsche Gesellschaft für Geographie (</a:t>
            </a:r>
            <a:r>
              <a:rPr lang="de-DE" sz="1100" dirty="0" err="1"/>
              <a:t>Hg</a:t>
            </a:r>
            <a:r>
              <a:rPr lang="de-DE" sz="1100" dirty="0"/>
              <a:t>.) (2010). </a:t>
            </a:r>
            <a:r>
              <a:rPr lang="de-DE" sz="1100" i="1" dirty="0"/>
              <a:t>Rahmenvorgaben für die Lehrerausbildung im Fach Geographie an deutschen Universitäten und Hochschulen</a:t>
            </a:r>
            <a:r>
              <a:rPr lang="de-DE" sz="1100" dirty="0"/>
              <a:t>. Bonn: </a:t>
            </a:r>
            <a:r>
              <a:rPr lang="de-DE" sz="1100" dirty="0" err="1"/>
              <a:t>DGfG</a:t>
            </a:r>
            <a:r>
              <a:rPr lang="de-DE" sz="1100" dirty="0"/>
              <a:t>.</a:t>
            </a:r>
          </a:p>
          <a:p>
            <a:pPr marL="439738" indent="-439738" algn="just"/>
            <a:r>
              <a:rPr lang="de-DE" sz="1100" dirty="0" err="1"/>
              <a:t>DGfG</a:t>
            </a:r>
            <a:r>
              <a:rPr lang="de-DE" sz="1100" dirty="0"/>
              <a:t> - Deutsche Gesellschaft für Geographie (</a:t>
            </a:r>
            <a:r>
              <a:rPr lang="de-DE" sz="1100" dirty="0" err="1"/>
              <a:t>Hg</a:t>
            </a:r>
            <a:r>
              <a:rPr lang="de-DE" sz="1100" dirty="0"/>
              <a:t>.) (2020). </a:t>
            </a:r>
            <a:r>
              <a:rPr lang="de-DE" sz="1100" i="1" dirty="0"/>
              <a:t>Bildungsstandards im Fach Geographie für den mittleren Schulabschluss. Mit Aufgabenbeispielen.</a:t>
            </a:r>
            <a:r>
              <a:rPr lang="de-DE" sz="1100" dirty="0"/>
              <a:t> Bonn: </a:t>
            </a:r>
            <a:r>
              <a:rPr lang="de-DE" sz="1100" dirty="0" err="1"/>
              <a:t>DGfG</a:t>
            </a:r>
            <a:r>
              <a:rPr lang="de-DE" sz="1100" dirty="0"/>
              <a:t>.</a:t>
            </a:r>
          </a:p>
          <a:p>
            <a:pPr marL="439738" indent="-439738" algn="just"/>
            <a:r>
              <a:rPr lang="de-DE" sz="1100" dirty="0"/>
              <a:t>Gans, P., Hemmer, I., Hemmer, M. &amp; </a:t>
            </a:r>
            <a:r>
              <a:rPr lang="de-DE" sz="1100" dirty="0" err="1"/>
              <a:t>Miener</a:t>
            </a:r>
            <a:r>
              <a:rPr lang="de-DE" sz="1100" dirty="0"/>
              <a:t>, K. P. (2018). The </a:t>
            </a:r>
            <a:r>
              <a:rPr lang="de-DE" sz="1100" dirty="0" err="1"/>
              <a:t>perception</a:t>
            </a:r>
            <a:r>
              <a:rPr lang="de-DE" sz="1100" dirty="0"/>
              <a:t> </a:t>
            </a:r>
            <a:r>
              <a:rPr lang="de-DE" sz="1100" dirty="0" err="1"/>
              <a:t>of</a:t>
            </a:r>
            <a:r>
              <a:rPr lang="de-DE" sz="1100" dirty="0"/>
              <a:t> </a:t>
            </a:r>
            <a:r>
              <a:rPr lang="de-DE" sz="1100" dirty="0" err="1"/>
              <a:t>geography</a:t>
            </a:r>
            <a:r>
              <a:rPr lang="de-DE" sz="1100" dirty="0"/>
              <a:t> </a:t>
            </a:r>
            <a:r>
              <a:rPr lang="de-DE" sz="1100" dirty="0" err="1"/>
              <a:t>among</a:t>
            </a:r>
            <a:r>
              <a:rPr lang="de-DE" sz="1100" dirty="0"/>
              <a:t> </a:t>
            </a:r>
            <a:r>
              <a:rPr lang="de-DE" sz="1100" dirty="0" err="1"/>
              <a:t>the</a:t>
            </a:r>
            <a:r>
              <a:rPr lang="de-DE" sz="1100" dirty="0"/>
              <a:t> German </a:t>
            </a:r>
            <a:r>
              <a:rPr lang="de-DE" sz="1100" dirty="0" err="1"/>
              <a:t>population</a:t>
            </a:r>
            <a:r>
              <a:rPr lang="de-DE" sz="1100" dirty="0"/>
              <a:t> – </a:t>
            </a:r>
            <a:r>
              <a:rPr lang="de-DE" sz="1100" dirty="0" err="1"/>
              <a:t>findings</a:t>
            </a:r>
            <a:r>
              <a:rPr lang="de-DE" sz="1100" dirty="0"/>
              <a:t> </a:t>
            </a:r>
            <a:r>
              <a:rPr lang="de-DE" sz="1100" dirty="0" err="1"/>
              <a:t>of</a:t>
            </a:r>
            <a:r>
              <a:rPr lang="de-DE" sz="1100" dirty="0"/>
              <a:t> a </a:t>
            </a:r>
            <a:r>
              <a:rPr lang="de-DE" sz="1100" dirty="0" err="1"/>
              <a:t>representative</a:t>
            </a:r>
            <a:r>
              <a:rPr lang="de-DE" sz="1100" dirty="0"/>
              <a:t> </a:t>
            </a:r>
            <a:r>
              <a:rPr lang="de-DE" sz="1100" dirty="0" err="1"/>
              <a:t>survey</a:t>
            </a:r>
            <a:r>
              <a:rPr lang="de-DE" sz="1100" dirty="0"/>
              <a:t>. </a:t>
            </a:r>
            <a:r>
              <a:rPr lang="de-DE" sz="1100" i="1" dirty="0"/>
              <a:t>Erdkunde</a:t>
            </a:r>
            <a:r>
              <a:rPr lang="de-DE" sz="1100" dirty="0"/>
              <a:t> 72 (1), 23-39. </a:t>
            </a:r>
          </a:p>
          <a:p>
            <a:pPr marL="439738" indent="-439738" algn="just"/>
            <a:r>
              <a:rPr lang="de-DE" sz="1100" dirty="0"/>
              <a:t>Hemmer, I. &amp; Hemmer, M. (</a:t>
            </a:r>
            <a:r>
              <a:rPr lang="de-DE" sz="1100" dirty="0" err="1"/>
              <a:t>Hg</a:t>
            </a:r>
            <a:r>
              <a:rPr lang="de-DE" sz="1100" dirty="0"/>
              <a:t>.) (2010). </a:t>
            </a:r>
            <a:r>
              <a:rPr lang="de-DE" sz="1100" i="1" dirty="0"/>
              <a:t>Schülerinteresse an Themen, Regionen und Arbeitsweisen des Geographieunterrichts : Ergebnisse der empirischen Forschung und deren Konsequenzen für die Unterrichtspraxis</a:t>
            </a:r>
            <a:r>
              <a:rPr lang="de-DE" sz="1100" dirty="0"/>
              <a:t>. - Weingarten : Selbstverlag des Hochschulverbands für Geographie und ihre Didaktik.</a:t>
            </a:r>
          </a:p>
          <a:p>
            <a:pPr marL="439738" indent="-439738" algn="just"/>
            <a:r>
              <a:rPr lang="de-DE" sz="1100" dirty="0"/>
              <a:t>Hemmer, I. &amp; Hemmer, M. (2021). Das Interesse von Schülerinnen und Schülern an geographischen Themen, Regionen und Arbeitsweisen – ein Bundeslandvergleich zwischen Bayern und Nordrhein-Westfalen. </a:t>
            </a:r>
            <a:r>
              <a:rPr lang="de-DE" sz="1100" i="1" dirty="0"/>
              <a:t>Zeitschrift für Geographiedidaktik</a:t>
            </a:r>
            <a:r>
              <a:rPr lang="de-DE" sz="1100" dirty="0"/>
              <a:t>. Vol. 49(1), 3 – 24. </a:t>
            </a:r>
          </a:p>
          <a:p>
            <a:pPr marL="439738" indent="-439738" algn="just"/>
            <a:r>
              <a:rPr lang="de-DE" sz="1100" dirty="0"/>
              <a:t>Mehren, R., </a:t>
            </a:r>
            <a:r>
              <a:rPr lang="de-DE" sz="1100" dirty="0" err="1"/>
              <a:t>Rempfler</a:t>
            </a:r>
            <a:r>
              <a:rPr lang="de-DE" sz="1100" dirty="0"/>
              <a:t>, A., Buchholz, J., Hartig, J., &amp; Ulrich-Riedhammer, E. (2018). System </a:t>
            </a:r>
            <a:r>
              <a:rPr lang="de-DE" sz="1100" dirty="0" err="1"/>
              <a:t>competence</a:t>
            </a:r>
            <a:r>
              <a:rPr lang="de-DE" sz="1100" dirty="0"/>
              <a:t> </a:t>
            </a:r>
            <a:r>
              <a:rPr lang="de-DE" sz="1100" dirty="0" err="1"/>
              <a:t>modelling</a:t>
            </a:r>
            <a:r>
              <a:rPr lang="de-DE" sz="1100" dirty="0"/>
              <a:t>: </a:t>
            </a:r>
            <a:r>
              <a:rPr lang="de-DE" sz="1100" dirty="0" err="1"/>
              <a:t>Theoretical</a:t>
            </a:r>
            <a:r>
              <a:rPr lang="de-DE" sz="1100" dirty="0"/>
              <a:t> </a:t>
            </a:r>
            <a:r>
              <a:rPr lang="de-DE" sz="1100" dirty="0" err="1"/>
              <a:t>foundation</a:t>
            </a:r>
            <a:r>
              <a:rPr lang="de-DE" sz="1100" dirty="0"/>
              <a:t> and </a:t>
            </a:r>
            <a:r>
              <a:rPr lang="de-DE" sz="1100" dirty="0" err="1"/>
              <a:t>empirical</a:t>
            </a:r>
            <a:r>
              <a:rPr lang="de-DE" sz="1100" dirty="0"/>
              <a:t> </a:t>
            </a:r>
            <a:r>
              <a:rPr lang="de-DE" sz="1100" dirty="0" err="1"/>
              <a:t>validation</a:t>
            </a:r>
            <a:r>
              <a:rPr lang="de-DE" sz="1100" dirty="0"/>
              <a:t> </a:t>
            </a:r>
            <a:r>
              <a:rPr lang="de-DE" sz="1100" dirty="0" err="1"/>
              <a:t>of</a:t>
            </a:r>
            <a:r>
              <a:rPr lang="de-DE" sz="1100" dirty="0"/>
              <a:t> a </a:t>
            </a:r>
            <a:r>
              <a:rPr lang="de-DE" sz="1100" dirty="0" err="1"/>
              <a:t>model</a:t>
            </a:r>
            <a:r>
              <a:rPr lang="de-DE" sz="1100" dirty="0"/>
              <a:t> </a:t>
            </a:r>
            <a:r>
              <a:rPr lang="de-DE" sz="1100" dirty="0" err="1"/>
              <a:t>involving</a:t>
            </a:r>
            <a:r>
              <a:rPr lang="de-DE" sz="1100" dirty="0"/>
              <a:t> </a:t>
            </a:r>
            <a:r>
              <a:rPr lang="de-DE" sz="1100" dirty="0" err="1"/>
              <a:t>natural</a:t>
            </a:r>
            <a:r>
              <a:rPr lang="de-DE" sz="1100" dirty="0"/>
              <a:t>, social, and human-environment </a:t>
            </a:r>
            <a:r>
              <a:rPr lang="de-DE" sz="1100" dirty="0" err="1"/>
              <a:t>systems</a:t>
            </a:r>
            <a:r>
              <a:rPr lang="de-DE" sz="1100" dirty="0"/>
              <a:t>. Journal </a:t>
            </a:r>
            <a:r>
              <a:rPr lang="de-DE" sz="1100" dirty="0" err="1"/>
              <a:t>of</a:t>
            </a:r>
            <a:r>
              <a:rPr lang="de-DE" sz="1100" dirty="0"/>
              <a:t> Research in Science Teaching, 55(5), 685-711. </a:t>
            </a:r>
          </a:p>
          <a:p>
            <a:pPr marL="439738" indent="-439738" algn="just"/>
            <a:r>
              <a:rPr lang="de-DE" sz="1100" dirty="0"/>
              <a:t>Schöniger, J. (2015). </a:t>
            </a:r>
            <a:r>
              <a:rPr lang="de-DE" sz="1100" i="1" dirty="0"/>
              <a:t>Geoinformationen als „Rohstoff der digitalen Gesellschaft“ </a:t>
            </a:r>
            <a:r>
              <a:rPr lang="de-DE" sz="1100" dirty="0"/>
              <a:t>– Interview mit Johannes Schöniger. 18. Juni 2015. Online unter https://blog.de.fujitsu.com/branchen/egov/geoinformationen-als-rohstoff-der-digitalen-gesellschaft-interview-mit-johannes-schoeniger/ </a:t>
            </a:r>
          </a:p>
          <a:p>
            <a:pPr marL="439738" indent="-439738" algn="just"/>
            <a:r>
              <a:rPr lang="de-DE" sz="1100" dirty="0"/>
              <a:t>Siegmund, A. &amp; Siegmund, A. (2021). </a:t>
            </a:r>
            <a:r>
              <a:rPr lang="de-DE" sz="1100" i="1" dirty="0"/>
              <a:t>Analyse zur Verankerung von Klimabildung in den formalen Lehrvorgaben für Schulen und Bildungseinrichtungen in Deutschland. </a:t>
            </a:r>
            <a:r>
              <a:rPr lang="de-DE" sz="1100" dirty="0"/>
              <a:t>Erstellt von der SIEGMUND Space &amp; Education gGmbH und der Research Group </a:t>
            </a:r>
            <a:r>
              <a:rPr lang="de-DE" sz="1100" dirty="0" err="1"/>
              <a:t>for</a:t>
            </a:r>
            <a:r>
              <a:rPr lang="de-DE" sz="1100" dirty="0"/>
              <a:t> Earth Observation (´</a:t>
            </a:r>
            <a:r>
              <a:rPr lang="de-DE" sz="1100" dirty="0" err="1"/>
              <a:t>geo</a:t>
            </a:r>
            <a:r>
              <a:rPr lang="de-DE" sz="1100" dirty="0"/>
              <a:t>) an der PH Heidelberg im Auftrag des Bundesministeriums für Umwelt, Naturschutz und nukleare Sicherheit. Heidelberg: SIEGMUND Space &amp; Education.</a:t>
            </a:r>
          </a:p>
          <a:p>
            <a:pPr marL="439738" indent="-439738" algn="just"/>
            <a:r>
              <a:rPr lang="de-DE" sz="1100" dirty="0" err="1"/>
              <a:t>Waltner</a:t>
            </a:r>
            <a:r>
              <a:rPr lang="de-DE" sz="1100" dirty="0"/>
              <a:t>, E.-M., Rieß, W., </a:t>
            </a:r>
            <a:r>
              <a:rPr lang="de-DE" sz="1100" dirty="0" err="1"/>
              <a:t>Mischo</a:t>
            </a:r>
            <a:r>
              <a:rPr lang="de-DE" sz="1100" dirty="0"/>
              <a:t>, C., </a:t>
            </a:r>
            <a:r>
              <a:rPr lang="de-DE" sz="1100" dirty="0" err="1"/>
              <a:t>Hörsch</a:t>
            </a:r>
            <a:r>
              <a:rPr lang="de-DE" sz="1100" dirty="0"/>
              <a:t>, C. &amp; </a:t>
            </a:r>
            <a:r>
              <a:rPr lang="de-DE" sz="1100" dirty="0" err="1"/>
              <a:t>Scharenberg</a:t>
            </a:r>
            <a:r>
              <a:rPr lang="de-DE" sz="1100" dirty="0"/>
              <a:t>, K. (2021). </a:t>
            </a:r>
            <a:r>
              <a:rPr lang="de-DE" sz="1100" i="1" dirty="0"/>
              <a:t>Bildung für nachhaltige Entwicklung. Umsetzung eines neuen Leitprinzips und seinen Effekte auf Schüler/  -innenseite. </a:t>
            </a:r>
            <a:r>
              <a:rPr lang="de-DE" sz="1100" dirty="0"/>
              <a:t>Abschlussbericht. Freiburg: PH Freiburg. </a:t>
            </a:r>
          </a:p>
          <a:p>
            <a:pPr marL="439738" indent="-439738" algn="just"/>
            <a:r>
              <a:rPr lang="de-DE" sz="1100" dirty="0"/>
              <a:t>Ziegler, C. &amp; Richter, D. (2017). Der Einfluss fachfremden Unterrichts auf die Schülerleistung: Können Unterschiede in der Klassenzusammensetzung zur Erklärung beitragen? </a:t>
            </a:r>
            <a:r>
              <a:rPr lang="de-DE" sz="1100" i="1" dirty="0"/>
              <a:t>Unterrichtswissenschaft, 45</a:t>
            </a:r>
            <a:r>
              <a:rPr lang="de-DE" sz="1100" dirty="0"/>
              <a:t>(2) 136-155. </a:t>
            </a:r>
          </a:p>
          <a:p>
            <a:pPr algn="just"/>
            <a:endParaRPr lang="de-DE" sz="16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0D6828B-E873-40B7-B5DA-F5B4997E72A3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13</a:t>
            </a:fld>
            <a:endParaRPr lang="de-DE" sz="1600" dirty="0">
              <a:solidFill>
                <a:srgbClr val="002E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859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43B21C2-AEAD-4BA9-AB5A-D875F69BFA03}"/>
              </a:ext>
            </a:extLst>
          </p:cNvPr>
          <p:cNvSpPr txBox="1"/>
          <p:nvPr/>
        </p:nvSpPr>
        <p:spPr>
          <a:xfrm>
            <a:off x="6641268" y="1416305"/>
            <a:ext cx="746286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b="1" dirty="0">
                <a:solidFill>
                  <a:srgbClr val="ED7D31"/>
                </a:solidFill>
              </a:rPr>
              <a:t>Die großen Herausforderungen </a:t>
            </a:r>
          </a:p>
          <a:p>
            <a:r>
              <a:rPr lang="de-DE" sz="2600" b="1" dirty="0">
                <a:solidFill>
                  <a:srgbClr val="ED7D31"/>
                </a:solidFill>
              </a:rPr>
              <a:t>des 21. Jahrhunderts sind  </a:t>
            </a:r>
          </a:p>
          <a:p>
            <a:r>
              <a:rPr lang="de-DE" sz="2600" b="1" dirty="0">
                <a:solidFill>
                  <a:srgbClr val="ED7D31"/>
                </a:solidFill>
              </a:rPr>
              <a:t>Themen des Schulfachs Geographie</a:t>
            </a:r>
          </a:p>
          <a:p>
            <a:endParaRPr lang="de-DE" sz="1400" b="1" dirty="0">
              <a:solidFill>
                <a:srgbClr val="ED7D31"/>
              </a:solidFill>
            </a:endParaRPr>
          </a:p>
          <a:p>
            <a:r>
              <a:rPr lang="de-DE" b="1" dirty="0">
                <a:solidFill>
                  <a:srgbClr val="ED7D31"/>
                </a:solidFill>
                <a:latin typeface="Meta Offc Pro" panose="020B0504030101020102" pitchFamily="34" charset="0"/>
              </a:rPr>
              <a:t>▸ </a:t>
            </a:r>
            <a:r>
              <a:rPr lang="de-DE" b="1" dirty="0"/>
              <a:t>Mensch-Umwelt-System</a:t>
            </a:r>
          </a:p>
          <a:p>
            <a:r>
              <a:rPr lang="de-DE" b="1" dirty="0"/>
              <a:t>   </a:t>
            </a:r>
            <a:r>
              <a:rPr lang="de-DE" dirty="0"/>
              <a:t>Ursache &gt; Folgen &gt; Gegenmaßnahmen</a:t>
            </a:r>
          </a:p>
          <a:p>
            <a:endParaRPr lang="de-DE" sz="700" dirty="0"/>
          </a:p>
          <a:p>
            <a:r>
              <a:rPr lang="de-DE" b="1" dirty="0">
                <a:solidFill>
                  <a:srgbClr val="ED7D31"/>
                </a:solidFill>
                <a:latin typeface="Meta Offc Pro" panose="020B0504030101020102" pitchFamily="34" charset="0"/>
              </a:rPr>
              <a:t>▸</a:t>
            </a:r>
            <a:r>
              <a:rPr lang="de-DE" dirty="0"/>
              <a:t> </a:t>
            </a:r>
            <a:r>
              <a:rPr lang="de-DE" b="1" dirty="0"/>
              <a:t>Raum</a:t>
            </a:r>
          </a:p>
          <a:p>
            <a:endParaRPr lang="de-DE" sz="2800" b="1" dirty="0">
              <a:solidFill>
                <a:srgbClr val="ED7D31"/>
              </a:solidFill>
            </a:endParaRPr>
          </a:p>
          <a:p>
            <a:endParaRPr lang="de-DE" sz="2800" b="1" dirty="0">
              <a:solidFill>
                <a:srgbClr val="ED7D31"/>
              </a:solidFill>
            </a:endParaRPr>
          </a:p>
          <a:p>
            <a:endParaRPr lang="de-DE" sz="1400" b="1" dirty="0">
              <a:solidFill>
                <a:srgbClr val="ED7D31"/>
              </a:solidFill>
            </a:endParaRPr>
          </a:p>
          <a:p>
            <a:endParaRPr lang="de-DE" sz="1000" b="1" dirty="0">
              <a:solidFill>
                <a:srgbClr val="ED7D31"/>
              </a:solidFill>
            </a:endParaRPr>
          </a:p>
          <a:p>
            <a:r>
              <a:rPr lang="de-DE" sz="2700" b="1" dirty="0">
                <a:solidFill>
                  <a:srgbClr val="ED7D31"/>
                </a:solidFill>
              </a:rPr>
              <a:t>Geographie ist </a:t>
            </a:r>
          </a:p>
          <a:p>
            <a:r>
              <a:rPr lang="de-DE" sz="2700" b="1" dirty="0">
                <a:solidFill>
                  <a:srgbClr val="ED7D31"/>
                </a:solidFill>
              </a:rPr>
              <a:t>DAS ZUKUNFTSFACH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8EC8A83-DAE9-46E4-A2C6-718BB7AF6638}"/>
              </a:ext>
            </a:extLst>
          </p:cNvPr>
          <p:cNvSpPr txBox="1"/>
          <p:nvPr/>
        </p:nvSpPr>
        <p:spPr>
          <a:xfrm>
            <a:off x="643188" y="2436381"/>
            <a:ext cx="1664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Anthropogener Klimawandel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E6F93DB-CD7E-471B-A173-E6E8525AC1B1}"/>
              </a:ext>
            </a:extLst>
          </p:cNvPr>
          <p:cNvSpPr txBox="1"/>
          <p:nvPr/>
        </p:nvSpPr>
        <p:spPr>
          <a:xfrm>
            <a:off x="2571980" y="2436381"/>
            <a:ext cx="1728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Absolute </a:t>
            </a:r>
          </a:p>
          <a:p>
            <a:pPr algn="ctr"/>
            <a:r>
              <a:rPr lang="de-DE" sz="1400" dirty="0"/>
              <a:t>Armut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EC8ACF5-685B-43BC-8548-6B85AE702245}"/>
              </a:ext>
            </a:extLst>
          </p:cNvPr>
          <p:cNvSpPr txBox="1"/>
          <p:nvPr/>
        </p:nvSpPr>
        <p:spPr>
          <a:xfrm>
            <a:off x="4564426" y="2466524"/>
            <a:ext cx="1755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Geopolitische Konflikte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4B4983F-7F91-434F-8B90-1DB0FD16FC19}"/>
              </a:ext>
            </a:extLst>
          </p:cNvPr>
          <p:cNvSpPr txBox="1"/>
          <p:nvPr/>
        </p:nvSpPr>
        <p:spPr>
          <a:xfrm>
            <a:off x="643188" y="4005250"/>
            <a:ext cx="1664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Ausbreitung von </a:t>
            </a:r>
          </a:p>
          <a:p>
            <a:pPr algn="ctr"/>
            <a:r>
              <a:rPr lang="de-DE" sz="1400" dirty="0"/>
              <a:t>Krankheiten 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1B8C46A6-CD35-490C-A6BF-54E97A74C5E7}"/>
              </a:ext>
            </a:extLst>
          </p:cNvPr>
          <p:cNvSpPr txBox="1"/>
          <p:nvPr/>
        </p:nvSpPr>
        <p:spPr>
          <a:xfrm>
            <a:off x="2627620" y="4023169"/>
            <a:ext cx="1672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Verlust der Biodiversität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6A7C23E-652B-4C40-A4FD-40D797C03B82}"/>
              </a:ext>
            </a:extLst>
          </p:cNvPr>
          <p:cNvSpPr txBox="1"/>
          <p:nvPr/>
        </p:nvSpPr>
        <p:spPr>
          <a:xfrm>
            <a:off x="4612842" y="4012680"/>
            <a:ext cx="170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Weltweite </a:t>
            </a:r>
          </a:p>
          <a:p>
            <a:pPr algn="ctr"/>
            <a:r>
              <a:rPr lang="de-DE" sz="1400" dirty="0"/>
              <a:t>Migration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85CD5F37-5C75-468F-977C-B2D3C120D557}"/>
              </a:ext>
            </a:extLst>
          </p:cNvPr>
          <p:cNvSpPr txBox="1"/>
          <p:nvPr/>
        </p:nvSpPr>
        <p:spPr>
          <a:xfrm>
            <a:off x="735631" y="5410628"/>
            <a:ext cx="16649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1400" dirty="0"/>
          </a:p>
          <a:p>
            <a:pPr algn="ctr"/>
            <a:r>
              <a:rPr lang="de-DE" sz="1400" dirty="0"/>
              <a:t>Auswirkungen  von Georisiken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9563A303-701B-4AA3-BB9F-7160BDEC8DA9}"/>
              </a:ext>
            </a:extLst>
          </p:cNvPr>
          <p:cNvSpPr txBox="1"/>
          <p:nvPr/>
        </p:nvSpPr>
        <p:spPr>
          <a:xfrm>
            <a:off x="2615661" y="5606934"/>
            <a:ext cx="1672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Negative Folgen der Globalisierung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5FCF594E-6D7A-49A2-A805-B4C686A6AA18}"/>
              </a:ext>
            </a:extLst>
          </p:cNvPr>
          <p:cNvSpPr txBox="1"/>
          <p:nvPr/>
        </p:nvSpPr>
        <p:spPr>
          <a:xfrm>
            <a:off x="4600883" y="5596445"/>
            <a:ext cx="170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Verschmutzung der Ozeane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FF51565-284F-4318-A4B1-CAED7D0F23BC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2</a:t>
            </a:fld>
            <a:endParaRPr lang="de-DE" sz="1600" dirty="0">
              <a:solidFill>
                <a:srgbClr val="002E4B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22669" y="1150795"/>
            <a:ext cx="4503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Aus urheberrechtlichen Gründen wurden 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alle Fotos/Abbildungen in dieser PPT gelöscht.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915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4281C8A0-B33A-4874-BE4A-D11B61E2D1A9}"/>
              </a:ext>
            </a:extLst>
          </p:cNvPr>
          <p:cNvSpPr/>
          <p:nvPr/>
        </p:nvSpPr>
        <p:spPr>
          <a:xfrm>
            <a:off x="5989523" y="2360830"/>
            <a:ext cx="55120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Geographie </a:t>
            </a:r>
            <a:r>
              <a:rPr lang="de-DE" b="1" dirty="0"/>
              <a:t>als Mensch-Umwelt-Disziplin </a:t>
            </a:r>
            <a:r>
              <a:rPr lang="de-DE" dirty="0"/>
              <a:t>vermittelt</a:t>
            </a:r>
            <a:r>
              <a:rPr lang="de-DE" b="1" dirty="0"/>
              <a:t> </a:t>
            </a:r>
            <a:r>
              <a:rPr lang="de-DE" dirty="0"/>
              <a:t>Schüler*innen eine </a:t>
            </a:r>
            <a:r>
              <a:rPr lang="de-DE" b="1" dirty="0"/>
              <a:t>systemisch-vernetzende Perspektive </a:t>
            </a:r>
            <a:r>
              <a:rPr lang="de-DE" dirty="0"/>
              <a:t>auf die Welt.  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Geologie, Geomorphologie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Hydrologie, Hydrogeographie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Klimatologie, Klimageographie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Siedlungsgeographie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Agrargeographie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Wirtschaftsgeographie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…</a:t>
            </a:r>
          </a:p>
          <a:p>
            <a:endParaRPr lang="de-DE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A3B4F2C-62B3-4C77-9A18-51FF2178AD90}"/>
              </a:ext>
            </a:extLst>
          </p:cNvPr>
          <p:cNvSpPr txBox="1"/>
          <p:nvPr/>
        </p:nvSpPr>
        <p:spPr>
          <a:xfrm>
            <a:off x="847717" y="1173839"/>
            <a:ext cx="8024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ED7D31"/>
                </a:solidFill>
              </a:rPr>
              <a:t>Erstes Alleinstellungsmerkmal</a:t>
            </a:r>
          </a:p>
          <a:p>
            <a:r>
              <a:rPr lang="de-DE" sz="2800" b="1" dirty="0">
                <a:solidFill>
                  <a:srgbClr val="ED7D31"/>
                </a:solidFill>
              </a:rPr>
              <a:t>Mensch-Umwelt-System</a:t>
            </a:r>
            <a:endParaRPr lang="de-DE" sz="3200" b="1" dirty="0">
              <a:solidFill>
                <a:srgbClr val="ED7D3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64380C5-3B85-4575-9192-EE6981BF3257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3</a:t>
            </a:fld>
            <a:endParaRPr lang="de-DE" sz="1600" dirty="0">
              <a:solidFill>
                <a:srgbClr val="002E4B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22669" y="3063529"/>
            <a:ext cx="5016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Foto Überschwemmung an der Ahr wurde gelöscht.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31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56ECB16-83D1-461C-B4D7-2A9EF8B248BE}"/>
              </a:ext>
            </a:extLst>
          </p:cNvPr>
          <p:cNvSpPr txBox="1"/>
          <p:nvPr/>
        </p:nvSpPr>
        <p:spPr>
          <a:xfrm>
            <a:off x="5840440" y="2131293"/>
            <a:ext cx="62659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Geographieunterricht bietet</a:t>
            </a:r>
          </a:p>
          <a:p>
            <a:r>
              <a:rPr lang="de-DE" dirty="0"/>
              <a:t>ein </a:t>
            </a:r>
            <a:r>
              <a:rPr lang="de-DE" b="1" dirty="0"/>
              <a:t>einzigartiges Methodenspektrum, </a:t>
            </a:r>
          </a:p>
          <a:p>
            <a:r>
              <a:rPr lang="de-DE" b="1" dirty="0"/>
              <a:t>um</a:t>
            </a:r>
            <a:r>
              <a:rPr lang="de-DE" dirty="0"/>
              <a:t> die </a:t>
            </a:r>
            <a:r>
              <a:rPr lang="de-DE" b="1" dirty="0"/>
              <a:t>Welt </a:t>
            </a:r>
            <a:r>
              <a:rPr lang="de-DE" dirty="0"/>
              <a:t>als Mensch-Umwelt-System </a:t>
            </a:r>
          </a:p>
          <a:p>
            <a:r>
              <a:rPr lang="de-DE" b="1" dirty="0"/>
              <a:t>zu erschließen </a:t>
            </a:r>
            <a:r>
              <a:rPr lang="de-DE" dirty="0"/>
              <a:t>und sie </a:t>
            </a:r>
            <a:r>
              <a:rPr lang="de-DE" b="1" dirty="0"/>
              <a:t>aktiv mitzugestalten.</a:t>
            </a:r>
          </a:p>
          <a:p>
            <a:endParaRPr lang="de-DE" b="1" dirty="0"/>
          </a:p>
          <a:p>
            <a:r>
              <a:rPr lang="de-DE" b="1" dirty="0">
                <a:latin typeface="Meta Offc Pro" panose="020B0504030101020102" pitchFamily="34" charset="0"/>
              </a:rPr>
              <a:t>▸ </a:t>
            </a:r>
            <a:r>
              <a:rPr lang="de-DE" b="1" dirty="0"/>
              <a:t>Geographische Exkursionen</a:t>
            </a:r>
          </a:p>
          <a:p>
            <a:endParaRPr lang="de-DE" sz="1050" b="1" dirty="0"/>
          </a:p>
          <a:p>
            <a:pPr marL="176213" indent="-176213"/>
            <a:r>
              <a:rPr lang="de-DE" b="1" dirty="0">
                <a:latin typeface="Meta Offc Pro" panose="020B0504030101020102" pitchFamily="34" charset="0"/>
              </a:rPr>
              <a:t>▸ </a:t>
            </a:r>
            <a:r>
              <a:rPr lang="de-DE" b="1" dirty="0"/>
              <a:t>Digitale Geomedien </a:t>
            </a:r>
          </a:p>
          <a:p>
            <a:pPr marL="176213" indent="-176213"/>
            <a:r>
              <a:rPr lang="de-DE" dirty="0"/>
              <a:t>	(Google Earth, GPS, Geoinformationssysteme,…)</a:t>
            </a:r>
          </a:p>
          <a:p>
            <a:pPr marL="176213" indent="-176213"/>
            <a:endParaRPr lang="de-DE" dirty="0"/>
          </a:p>
          <a:p>
            <a:pPr marL="176213" indent="-176213"/>
            <a:r>
              <a:rPr lang="de-DE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907D981-988C-47AC-AE4B-53F6C3AF7EFE}"/>
              </a:ext>
            </a:extLst>
          </p:cNvPr>
          <p:cNvSpPr txBox="1"/>
          <p:nvPr/>
        </p:nvSpPr>
        <p:spPr>
          <a:xfrm>
            <a:off x="847717" y="1173839"/>
            <a:ext cx="802472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ED7D31"/>
                </a:solidFill>
              </a:rPr>
              <a:t>Erstes Alleinstellungsmerkmal</a:t>
            </a:r>
          </a:p>
          <a:p>
            <a:r>
              <a:rPr lang="de-DE" sz="2800" b="1" dirty="0">
                <a:solidFill>
                  <a:srgbClr val="ED7D31"/>
                </a:solidFill>
              </a:rPr>
              <a:t>Methodenspektrum zum Mensch-Umwelt-System</a:t>
            </a:r>
            <a:endParaRPr lang="de-DE" sz="3200" b="1" dirty="0">
              <a:solidFill>
                <a:srgbClr val="ED7D3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F97A75E-9FD8-405C-97FD-19F2BB1A34A5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4</a:t>
            </a:fld>
            <a:endParaRPr lang="de-DE" sz="1600" dirty="0">
              <a:solidFill>
                <a:srgbClr val="002E4B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065007" y="2926080"/>
            <a:ext cx="3643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Abbildungen verschiedener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digitaler Geomedien wurde gelöscht.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728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56ECB16-83D1-461C-B4D7-2A9EF8B248BE}"/>
              </a:ext>
            </a:extLst>
          </p:cNvPr>
          <p:cNvSpPr txBox="1"/>
          <p:nvPr/>
        </p:nvSpPr>
        <p:spPr>
          <a:xfrm>
            <a:off x="6415863" y="2115513"/>
            <a:ext cx="51959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</a:t>
            </a:r>
            <a:r>
              <a:rPr lang="de-DE" b="1" dirty="0"/>
              <a:t>Herausforderungen unserer Zeit </a:t>
            </a:r>
            <a:r>
              <a:rPr lang="de-DE" dirty="0"/>
              <a:t>zeigen</a:t>
            </a:r>
          </a:p>
          <a:p>
            <a:r>
              <a:rPr lang="de-DE" dirty="0"/>
              <a:t>auf lokaler wie globaler Ebene </a:t>
            </a:r>
          </a:p>
          <a:p>
            <a:r>
              <a:rPr lang="de-DE" b="1" dirty="0"/>
              <a:t>stark raumbezogene Ausprägungen</a:t>
            </a:r>
            <a:r>
              <a:rPr lang="de-DE" dirty="0"/>
              <a:t>. </a:t>
            </a:r>
          </a:p>
          <a:p>
            <a:endParaRPr lang="de-DE" dirty="0"/>
          </a:p>
          <a:p>
            <a:r>
              <a:rPr lang="de-DE" dirty="0"/>
              <a:t>Geographie fördert in einer Zeit, </a:t>
            </a:r>
          </a:p>
          <a:p>
            <a:r>
              <a:rPr lang="de-DE" dirty="0"/>
              <a:t>in der der Raum eine Renaissance erfährt, </a:t>
            </a:r>
          </a:p>
          <a:p>
            <a:r>
              <a:rPr lang="de-DE" b="1" dirty="0"/>
              <a:t>Räumliche Orientierungskompetenz</a:t>
            </a:r>
            <a:r>
              <a:rPr lang="de-DE" dirty="0"/>
              <a:t>.  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5335BB5-2971-48C7-ADDD-FF50853F6E9A}"/>
              </a:ext>
            </a:extLst>
          </p:cNvPr>
          <p:cNvSpPr txBox="1"/>
          <p:nvPr/>
        </p:nvSpPr>
        <p:spPr>
          <a:xfrm>
            <a:off x="847717" y="1173839"/>
            <a:ext cx="8024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ED7D31"/>
                </a:solidFill>
              </a:rPr>
              <a:t>Zweites Alleinstellungsmerkmal</a:t>
            </a:r>
          </a:p>
          <a:p>
            <a:r>
              <a:rPr lang="de-DE" sz="2800" b="1" dirty="0">
                <a:solidFill>
                  <a:srgbClr val="ED7D31"/>
                </a:solidFill>
              </a:rPr>
              <a:t>Der Raum</a:t>
            </a:r>
            <a:endParaRPr lang="de-DE" sz="3200" b="1" dirty="0">
              <a:solidFill>
                <a:srgbClr val="ED7D3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F68213C-736F-45E4-873D-D06833B2C698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5</a:t>
            </a:fld>
            <a:endParaRPr lang="de-DE" sz="1600" dirty="0">
              <a:solidFill>
                <a:srgbClr val="002E4B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000462" y="2765050"/>
            <a:ext cx="4627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Abbildung einer Weltkarte mit der Verbreitung 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des Corona-Virus wurde gelöscht.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129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1E9621E-D5C5-4C6E-ACC2-14ABB1FCF5D9}"/>
              </a:ext>
            </a:extLst>
          </p:cNvPr>
          <p:cNvSpPr txBox="1"/>
          <p:nvPr/>
        </p:nvSpPr>
        <p:spPr>
          <a:xfrm>
            <a:off x="0" y="1131011"/>
            <a:ext cx="12192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ED7D31"/>
                </a:solidFill>
              </a:rPr>
              <a:t>RÄUMLICHE ORIENTIERUNGSKOMPETENZ </a:t>
            </a:r>
          </a:p>
          <a:p>
            <a:pPr algn="ctr"/>
            <a:r>
              <a:rPr lang="de-DE" sz="2800" b="1" dirty="0">
                <a:solidFill>
                  <a:srgbClr val="4678B4"/>
                </a:solidFill>
              </a:rPr>
              <a:t>im Sinne von </a:t>
            </a:r>
            <a:r>
              <a:rPr lang="de-DE" sz="2800" b="1" dirty="0" err="1">
                <a:solidFill>
                  <a:srgbClr val="4678B4"/>
                </a:solidFill>
              </a:rPr>
              <a:t>Spatial</a:t>
            </a:r>
            <a:r>
              <a:rPr lang="de-DE" sz="2800" b="1" dirty="0">
                <a:solidFill>
                  <a:srgbClr val="4678B4"/>
                </a:solidFill>
              </a:rPr>
              <a:t> </a:t>
            </a:r>
            <a:r>
              <a:rPr lang="de-DE" sz="2800" b="1" dirty="0" err="1">
                <a:solidFill>
                  <a:srgbClr val="4678B4"/>
                </a:solidFill>
              </a:rPr>
              <a:t>Literacy</a:t>
            </a:r>
            <a:endParaRPr lang="de-DE" sz="2800" b="1" dirty="0">
              <a:solidFill>
                <a:srgbClr val="4678B4"/>
              </a:solidFill>
            </a:endParaRPr>
          </a:p>
          <a:p>
            <a:pPr algn="ctr"/>
            <a:r>
              <a:rPr lang="de-DE" sz="2200" b="1" dirty="0">
                <a:solidFill>
                  <a:srgbClr val="ED7D31"/>
                </a:solidFill>
              </a:rPr>
              <a:t>umfasst u.a.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F0115CA-CD8F-49E0-8DE9-47ABF59A3616}"/>
              </a:ext>
            </a:extLst>
          </p:cNvPr>
          <p:cNvSpPr txBox="1"/>
          <p:nvPr/>
        </p:nvSpPr>
        <p:spPr>
          <a:xfrm>
            <a:off x="314907" y="2658651"/>
            <a:ext cx="2885494" cy="646331"/>
          </a:xfrm>
          <a:prstGeom prst="rect">
            <a:avLst/>
          </a:prstGeom>
          <a:noFill/>
          <a:ln w="38100">
            <a:solidFill>
              <a:srgbClr val="4678B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Topographische Kenntnisse</a:t>
            </a:r>
          </a:p>
          <a:p>
            <a:pPr algn="ctr"/>
            <a:r>
              <a:rPr lang="de-DE" dirty="0"/>
              <a:t>&amp; räumliche Ordnungsraster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17AC587-F3CB-44DB-A4B0-9F4F1E66EC79}"/>
              </a:ext>
            </a:extLst>
          </p:cNvPr>
          <p:cNvSpPr txBox="1"/>
          <p:nvPr/>
        </p:nvSpPr>
        <p:spPr>
          <a:xfrm>
            <a:off x="6229351" y="2658651"/>
            <a:ext cx="2592000" cy="646331"/>
          </a:xfrm>
          <a:prstGeom prst="rect">
            <a:avLst/>
          </a:prstGeom>
          <a:noFill/>
          <a:ln w="38100">
            <a:solidFill>
              <a:srgbClr val="4678B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Umgang mit </a:t>
            </a:r>
          </a:p>
          <a:p>
            <a:pPr algn="ctr"/>
            <a:r>
              <a:rPr lang="de-DE" b="1" dirty="0"/>
              <a:t>digitalen Geomedien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E94811E-C8C1-43BA-B85D-75B8C88E0057}"/>
              </a:ext>
            </a:extLst>
          </p:cNvPr>
          <p:cNvSpPr txBox="1"/>
          <p:nvPr/>
        </p:nvSpPr>
        <p:spPr>
          <a:xfrm>
            <a:off x="3427546" y="2658651"/>
            <a:ext cx="2592000" cy="646331"/>
          </a:xfrm>
          <a:prstGeom prst="rect">
            <a:avLst/>
          </a:prstGeom>
          <a:noFill/>
          <a:ln w="38100">
            <a:solidFill>
              <a:srgbClr val="4678B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Umgang mit </a:t>
            </a:r>
          </a:p>
          <a:p>
            <a:pPr algn="ctr"/>
            <a:r>
              <a:rPr lang="de-DE" b="1" dirty="0"/>
              <a:t>Karten </a:t>
            </a: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8C21D0B-BC00-4E29-85E2-D85AF532B662}"/>
              </a:ext>
            </a:extLst>
          </p:cNvPr>
          <p:cNvSpPr txBox="1"/>
          <p:nvPr/>
        </p:nvSpPr>
        <p:spPr>
          <a:xfrm>
            <a:off x="9002668" y="2663836"/>
            <a:ext cx="2941682" cy="646331"/>
          </a:xfrm>
          <a:prstGeom prst="rect">
            <a:avLst/>
          </a:prstGeom>
          <a:noFill/>
          <a:ln w="38100">
            <a:solidFill>
              <a:srgbClr val="4678B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Hinterfragen von </a:t>
            </a:r>
            <a:r>
              <a:rPr lang="de-DE" b="1" dirty="0"/>
              <a:t>Raum</a:t>
            </a:r>
            <a:r>
              <a:rPr lang="de-DE" dirty="0"/>
              <a:t> </a:t>
            </a:r>
          </a:p>
          <a:p>
            <a:pPr algn="ctr"/>
            <a:r>
              <a:rPr lang="de-DE" b="1" dirty="0"/>
              <a:t>-imagination &amp; -konstruktion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C35D0D35-2804-4EF4-8E22-AB94A7AB3B33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6</a:t>
            </a:fld>
            <a:endParaRPr lang="de-DE" sz="1600" dirty="0">
              <a:solidFill>
                <a:srgbClr val="002E4B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022899" y="4270786"/>
            <a:ext cx="6435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Die jeweiligen Abbildungen zu den vier Bereichen wurden gelöscht</a:t>
            </a:r>
            <a:r>
              <a:rPr lang="de-DE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9322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43B21C2-AEAD-4BA9-AB5A-D875F69BFA03}"/>
              </a:ext>
            </a:extLst>
          </p:cNvPr>
          <p:cNvSpPr txBox="1"/>
          <p:nvPr/>
        </p:nvSpPr>
        <p:spPr>
          <a:xfrm>
            <a:off x="722668" y="1101674"/>
            <a:ext cx="100324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buFont typeface="+mj-lt"/>
              <a:buAutoNum type="arabicPeriod"/>
            </a:pPr>
            <a:r>
              <a:rPr lang="de-DE" sz="2000" b="1" dirty="0">
                <a:solidFill>
                  <a:srgbClr val="ED7D31"/>
                </a:solidFill>
              </a:rPr>
              <a:t>BILDUNGSSTANDARDS GEOGRAPHIE FÜR DIE ALLGEMEINE HOCHSCHULREIFE</a:t>
            </a:r>
          </a:p>
          <a:p>
            <a:pPr marL="363538" indent="-363538"/>
            <a:r>
              <a:rPr lang="de-DE" b="1" dirty="0">
                <a:solidFill>
                  <a:srgbClr val="4678B4"/>
                </a:solidFill>
              </a:rPr>
              <a:t>	&gt; UNTERSTÜTZUNG UND ZERTIFIZIERUNG DURCH DIE KMK</a:t>
            </a:r>
          </a:p>
          <a:p>
            <a:pPr>
              <a:tabLst>
                <a:tab pos="363538" algn="l"/>
              </a:tabLst>
            </a:pPr>
            <a:r>
              <a:rPr lang="de-DE" b="1" dirty="0">
                <a:solidFill>
                  <a:srgbClr val="ED7D31"/>
                </a:solidFill>
              </a:rPr>
              <a:t>	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56ECB16-83D1-461C-B4D7-2A9EF8B248BE}"/>
              </a:ext>
            </a:extLst>
          </p:cNvPr>
          <p:cNvSpPr txBox="1"/>
          <p:nvPr/>
        </p:nvSpPr>
        <p:spPr>
          <a:xfrm>
            <a:off x="1067546" y="1995669"/>
            <a:ext cx="74643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>
              <a:buFont typeface="Wingdings" panose="05000000000000000000" pitchFamily="2" charset="2"/>
              <a:buChar char="§"/>
            </a:pPr>
            <a:r>
              <a:rPr lang="de-DE" sz="1600" dirty="0"/>
              <a:t>Sehr </a:t>
            </a:r>
            <a:r>
              <a:rPr lang="de-DE" sz="1600" b="1" dirty="0"/>
              <a:t>hohe Akzeptanz der S I-Standards innerhalb der Geographie </a:t>
            </a:r>
          </a:p>
          <a:p>
            <a:pPr marL="271463" indent="-271463"/>
            <a:r>
              <a:rPr lang="de-DE" sz="1600" b="1" dirty="0"/>
              <a:t>	</a:t>
            </a:r>
            <a:r>
              <a:rPr lang="de-DE" sz="1600" dirty="0"/>
              <a:t>(10. aktualisierte Auflage 2020)</a:t>
            </a:r>
          </a:p>
          <a:p>
            <a:pPr marL="271463" indent="-271463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71463" indent="-271463">
              <a:buFont typeface="Wingdings" panose="05000000000000000000" pitchFamily="2" charset="2"/>
              <a:buChar char="§"/>
            </a:pPr>
            <a:r>
              <a:rPr lang="de-DE" sz="1600" dirty="0"/>
              <a:t>Sehr </a:t>
            </a:r>
            <a:r>
              <a:rPr lang="de-DE" sz="1600" b="1" dirty="0"/>
              <a:t>hohe Anerkennung der Standards durch die allgemeine Bildungsforschung </a:t>
            </a:r>
            <a:r>
              <a:rPr lang="de-DE" sz="1600" dirty="0"/>
              <a:t>(Aktionsrat Bildung, </a:t>
            </a:r>
            <a:r>
              <a:rPr lang="de-DE" sz="1600" dirty="0" err="1"/>
              <a:t>vbw</a:t>
            </a:r>
            <a:r>
              <a:rPr lang="de-DE" sz="1600" dirty="0"/>
              <a:t> 2021)</a:t>
            </a:r>
          </a:p>
          <a:p>
            <a:pPr marL="271463" indent="-271463"/>
            <a:endParaRPr lang="de-DE" sz="1600" dirty="0"/>
          </a:p>
          <a:p>
            <a:pPr marL="271463" indent="-271463">
              <a:buFont typeface="Wingdings" panose="05000000000000000000" pitchFamily="2" charset="2"/>
              <a:buChar char="§"/>
            </a:pPr>
            <a:r>
              <a:rPr lang="de-DE" sz="1600" dirty="0"/>
              <a:t>Zahlreiche </a:t>
            </a:r>
            <a:r>
              <a:rPr lang="de-DE" sz="1600" b="1" dirty="0"/>
              <a:t>Forschungsprojekte zur Modellierung                            </a:t>
            </a:r>
          </a:p>
          <a:p>
            <a:pPr marL="271463" indent="-271463"/>
            <a:r>
              <a:rPr lang="de-DE" sz="1600" b="1" dirty="0"/>
              <a:t>	geographischer Kompetenzen und zur psychometrischen Testentwicklung </a:t>
            </a:r>
          </a:p>
          <a:p>
            <a:pPr marL="271463" indent="-271463"/>
            <a:r>
              <a:rPr lang="de-DE" sz="1600" b="1" dirty="0"/>
              <a:t>	</a:t>
            </a:r>
            <a:r>
              <a:rPr lang="de-DE" sz="1600" dirty="0"/>
              <a:t>(Mehren et al., 2018)</a:t>
            </a:r>
          </a:p>
          <a:p>
            <a:pPr marL="271463" indent="-271463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71463" indent="-271463">
              <a:buFont typeface="Wingdings" panose="05000000000000000000" pitchFamily="2" charset="2"/>
              <a:buChar char="§"/>
            </a:pPr>
            <a:r>
              <a:rPr lang="de-DE" sz="1600" b="1" dirty="0"/>
              <a:t>Geographische </a:t>
            </a:r>
            <a:r>
              <a:rPr lang="de-DE" sz="1600" dirty="0"/>
              <a:t>bzw. geowissenschaftliche </a:t>
            </a:r>
            <a:r>
              <a:rPr lang="de-DE" sz="1600" b="1" dirty="0"/>
              <a:t>Aufgabenbeispiele in PISA, TIMSS etc. </a:t>
            </a:r>
          </a:p>
          <a:p>
            <a:pPr marL="271463" indent="-271463">
              <a:buFont typeface="Wingdings" panose="05000000000000000000" pitchFamily="2" charset="2"/>
              <a:buChar char="§"/>
            </a:pPr>
            <a:endParaRPr lang="de-DE" sz="1600" b="1" dirty="0"/>
          </a:p>
          <a:p>
            <a:pPr marL="271463" indent="-271463">
              <a:buFont typeface="Wingdings" panose="05000000000000000000" pitchFamily="2" charset="2"/>
              <a:buChar char="§"/>
            </a:pPr>
            <a:r>
              <a:rPr lang="de-DE" sz="1600" b="1" dirty="0"/>
              <a:t>…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0E0BEAF-364B-4190-A1D2-12328741677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387" t="10048" r="26473" b="6905"/>
          <a:stretch/>
        </p:blipFill>
        <p:spPr>
          <a:xfrm>
            <a:off x="9123311" y="1738181"/>
            <a:ext cx="2080469" cy="298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35637F95-E606-4BFC-A0FA-8C8D168FEBEB}"/>
              </a:ext>
            </a:extLst>
          </p:cNvPr>
          <p:cNvSpPr/>
          <p:nvPr/>
        </p:nvSpPr>
        <p:spPr>
          <a:xfrm>
            <a:off x="9123311" y="4825534"/>
            <a:ext cx="5982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dirty="0"/>
              <a:t>© </a:t>
            </a:r>
            <a:r>
              <a:rPr lang="de-DE" sz="1000" dirty="0" err="1"/>
              <a:t>DGfG</a:t>
            </a:r>
            <a:endParaRPr lang="de-DE" sz="10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472D7E3-266D-4C95-8F75-3025097CC91B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7</a:t>
            </a:fld>
            <a:endParaRPr lang="de-DE" sz="1600" dirty="0">
              <a:solidFill>
                <a:srgbClr val="002E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130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43B21C2-AEAD-4BA9-AB5A-D875F69BFA03}"/>
              </a:ext>
            </a:extLst>
          </p:cNvPr>
          <p:cNvSpPr txBox="1"/>
          <p:nvPr/>
        </p:nvSpPr>
        <p:spPr>
          <a:xfrm>
            <a:off x="722668" y="1101674"/>
            <a:ext cx="1000074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de-DE" sz="2000" b="1" dirty="0">
                <a:solidFill>
                  <a:srgbClr val="ED7D31"/>
                </a:solidFill>
              </a:rPr>
              <a:t>GEOGRAPHIE ALS DAS LEITFACH EINER BILDUNG FÜR NACHHALTIGE ENTWICKLUNG</a:t>
            </a:r>
          </a:p>
          <a:p>
            <a:pPr marL="342900" indent="-342900"/>
            <a:r>
              <a:rPr lang="de-DE" b="1" dirty="0">
                <a:solidFill>
                  <a:srgbClr val="ED7D31"/>
                </a:solidFill>
              </a:rPr>
              <a:t>	</a:t>
            </a:r>
            <a:r>
              <a:rPr lang="de-DE" b="1" dirty="0">
                <a:solidFill>
                  <a:srgbClr val="4678B4"/>
                </a:solidFill>
              </a:rPr>
              <a:t>&gt; FORMALE ANERKENNUNG &amp; FESTSCHREIBUNG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56ECB16-83D1-461C-B4D7-2A9EF8B248BE}"/>
              </a:ext>
            </a:extLst>
          </p:cNvPr>
          <p:cNvSpPr txBox="1"/>
          <p:nvPr/>
        </p:nvSpPr>
        <p:spPr>
          <a:xfrm>
            <a:off x="1045513" y="1995669"/>
            <a:ext cx="7106969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Einziges Schulfach, das sowohl</a:t>
            </a:r>
            <a:r>
              <a:rPr lang="de-DE" sz="1600" b="1" dirty="0"/>
              <a:t> Natur- als auch Gesellschaftswissenschaft </a:t>
            </a:r>
            <a:r>
              <a:rPr lang="de-DE" sz="1600" dirty="0"/>
              <a:t>ist</a:t>
            </a:r>
          </a:p>
          <a:p>
            <a:endParaRPr lang="de-DE" sz="1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b="1" dirty="0"/>
              <a:t>Mensch-Umwelt-System</a:t>
            </a:r>
            <a:r>
              <a:rPr lang="de-DE" sz="1600" dirty="0"/>
              <a:t> und </a:t>
            </a:r>
            <a:r>
              <a:rPr lang="de-DE" sz="1600" b="1" dirty="0"/>
              <a:t>Maßstabswechsel im Raum</a:t>
            </a:r>
            <a:r>
              <a:rPr lang="de-DE" sz="1600" dirty="0"/>
              <a:t> (von lokal bis global)                         </a:t>
            </a:r>
            <a:r>
              <a:rPr lang="de-DE" sz="1600" b="1" dirty="0"/>
              <a:t>als</a:t>
            </a:r>
            <a:r>
              <a:rPr lang="de-DE" sz="1600" dirty="0"/>
              <a:t> zentrale </a:t>
            </a:r>
            <a:r>
              <a:rPr lang="de-DE" sz="1600" b="1" dirty="0"/>
              <a:t>Basiskonzepte</a:t>
            </a: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Mit Abstand </a:t>
            </a:r>
            <a:r>
              <a:rPr lang="de-DE" sz="1600" b="1" dirty="0"/>
              <a:t>höchster </a:t>
            </a:r>
            <a:r>
              <a:rPr lang="de-DE" sz="1600" b="1" dirty="0" smtClean="0"/>
              <a:t>Implementierungsgrad von BNE </a:t>
            </a:r>
            <a:r>
              <a:rPr lang="de-DE" sz="1600" b="1" dirty="0"/>
              <a:t>in Curricula</a:t>
            </a:r>
            <a:r>
              <a:rPr lang="de-DE" sz="1600" dirty="0"/>
              <a:t>, Schulbüchern etc. (u.a. </a:t>
            </a:r>
            <a:r>
              <a:rPr lang="de-DE" sz="1600" dirty="0" err="1"/>
              <a:t>Bagoly-Simó</a:t>
            </a:r>
            <a:r>
              <a:rPr lang="de-DE" sz="1600" dirty="0"/>
              <a:t> 2021; Brock 2018; </a:t>
            </a:r>
            <a:r>
              <a:rPr lang="de-DE" sz="1600" dirty="0" err="1"/>
              <a:t>Waltner</a:t>
            </a:r>
            <a:r>
              <a:rPr lang="de-DE" sz="1600" dirty="0"/>
              <a:t> et al. 2021)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Lehrplananalysen zeigen: mehr als </a:t>
            </a:r>
            <a:r>
              <a:rPr lang="de-DE" sz="1600" b="1" dirty="0"/>
              <a:t>50% der Klimabildung </a:t>
            </a:r>
            <a:r>
              <a:rPr lang="de-DE" sz="1600" dirty="0"/>
              <a:t>(Climate Change Education)</a:t>
            </a:r>
            <a:r>
              <a:rPr lang="de-DE" sz="1600" b="1" dirty="0"/>
              <a:t> </a:t>
            </a:r>
            <a:r>
              <a:rPr lang="de-DE" sz="1600" dirty="0"/>
              <a:t>im Geographieunterricht  (Siegmund &amp; Siegmund 2021)</a:t>
            </a:r>
            <a:endParaRPr lang="de-DE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68288" indent="0">
              <a:buFont typeface="Wingdings" panose="05000000000000000000" pitchFamily="2" charset="2"/>
              <a:buNone/>
            </a:pPr>
            <a:endParaRPr lang="de-DE" sz="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6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111C128-C8CD-4AE4-A6F1-20FC15A116B4}"/>
              </a:ext>
            </a:extLst>
          </p:cNvPr>
          <p:cNvSpPr txBox="1"/>
          <p:nvPr/>
        </p:nvSpPr>
        <p:spPr>
          <a:xfrm>
            <a:off x="1440396" y="4428104"/>
            <a:ext cx="7328393" cy="1831271"/>
          </a:xfrm>
          <a:prstGeom prst="rect">
            <a:avLst/>
          </a:prstGeom>
          <a:solidFill>
            <a:srgbClr val="4678B4">
              <a:alpha val="13000"/>
            </a:srgbClr>
          </a:solidFill>
        </p:spPr>
        <p:txBody>
          <a:bodyPr wrap="square" rtlCol="0">
            <a:spAutoFit/>
          </a:bodyPr>
          <a:lstStyle/>
          <a:p>
            <a:pPr marL="268288" indent="0">
              <a:buFont typeface="Wingdings" panose="05000000000000000000" pitchFamily="2" charset="2"/>
              <a:buNone/>
            </a:pPr>
            <a:r>
              <a:rPr lang="de-DE" i="1" dirty="0">
                <a:solidFill>
                  <a:srgbClr val="4678B4"/>
                </a:solidFill>
              </a:rPr>
              <a:t>„</a:t>
            </a:r>
            <a:r>
              <a:rPr lang="de-DE" b="1" i="1" dirty="0">
                <a:solidFill>
                  <a:srgbClr val="4678B4"/>
                </a:solidFill>
              </a:rPr>
              <a:t>Will man Bildung für nachhaltige Entwicklung </a:t>
            </a:r>
            <a:r>
              <a:rPr lang="de-DE" i="1" dirty="0">
                <a:solidFill>
                  <a:srgbClr val="4678B4"/>
                </a:solidFill>
              </a:rPr>
              <a:t>im schulischen Kontext </a:t>
            </a:r>
            <a:r>
              <a:rPr lang="de-DE" b="1" i="1" dirty="0">
                <a:solidFill>
                  <a:srgbClr val="4678B4"/>
                </a:solidFill>
              </a:rPr>
              <a:t>stärken</a:t>
            </a:r>
            <a:r>
              <a:rPr lang="de-DE" i="1" dirty="0">
                <a:solidFill>
                  <a:srgbClr val="4678B4"/>
                </a:solidFill>
              </a:rPr>
              <a:t>, </a:t>
            </a:r>
            <a:r>
              <a:rPr lang="de-DE" b="1" i="1" dirty="0">
                <a:solidFill>
                  <a:srgbClr val="4678B4"/>
                </a:solidFill>
              </a:rPr>
              <a:t>so kann dies insbesondere über das Fach Geografie gelingen</a:t>
            </a:r>
            <a:r>
              <a:rPr lang="de-DE" i="1" dirty="0">
                <a:solidFill>
                  <a:srgbClr val="4678B4"/>
                </a:solidFill>
              </a:rPr>
              <a:t>. </a:t>
            </a:r>
          </a:p>
          <a:p>
            <a:pPr marL="268288" indent="0">
              <a:buFont typeface="Wingdings" panose="05000000000000000000" pitchFamily="2" charset="2"/>
              <a:buNone/>
            </a:pPr>
            <a:endParaRPr lang="de-DE" sz="500" i="1" dirty="0">
              <a:solidFill>
                <a:srgbClr val="4678B4"/>
              </a:solidFill>
            </a:endParaRPr>
          </a:p>
          <a:p>
            <a:pPr marL="268288" indent="0">
              <a:buFont typeface="Wingdings" panose="05000000000000000000" pitchFamily="2" charset="2"/>
              <a:buNone/>
            </a:pPr>
            <a:r>
              <a:rPr lang="de-DE" i="1" dirty="0">
                <a:solidFill>
                  <a:srgbClr val="4678B4"/>
                </a:solidFill>
              </a:rPr>
              <a:t>Entsprechend sollte dem Fach Geografie […] </a:t>
            </a:r>
          </a:p>
          <a:p>
            <a:pPr marL="268288" indent="0">
              <a:buFont typeface="Wingdings" panose="05000000000000000000" pitchFamily="2" charset="2"/>
              <a:buNone/>
            </a:pPr>
            <a:r>
              <a:rPr lang="de-DE" i="1" dirty="0">
                <a:solidFill>
                  <a:srgbClr val="4678B4"/>
                </a:solidFill>
              </a:rPr>
              <a:t>eine größere </a:t>
            </a:r>
            <a:r>
              <a:rPr lang="de-DE" b="1" i="1" dirty="0">
                <a:solidFill>
                  <a:srgbClr val="4678B4"/>
                </a:solidFill>
              </a:rPr>
              <a:t>Bedeutung</a:t>
            </a:r>
            <a:r>
              <a:rPr lang="de-DE" i="1" dirty="0">
                <a:solidFill>
                  <a:srgbClr val="4678B4"/>
                </a:solidFill>
              </a:rPr>
              <a:t> gerade auch </a:t>
            </a:r>
            <a:r>
              <a:rPr lang="de-DE" b="1" i="1" dirty="0">
                <a:solidFill>
                  <a:srgbClr val="4678B4"/>
                </a:solidFill>
              </a:rPr>
              <a:t>bezüglich der zur Verfügung stehenden Stundenkontingente</a:t>
            </a:r>
            <a:r>
              <a:rPr lang="de-DE" i="1" dirty="0">
                <a:solidFill>
                  <a:srgbClr val="4678B4"/>
                </a:solidFill>
              </a:rPr>
              <a:t> beigemessen werden.“ </a:t>
            </a:r>
          </a:p>
          <a:p>
            <a:pPr marL="268288" indent="0" algn="r">
              <a:buFont typeface="Wingdings" panose="05000000000000000000" pitchFamily="2" charset="2"/>
              <a:buNone/>
            </a:pPr>
            <a:r>
              <a:rPr lang="de-DE" sz="1600" dirty="0">
                <a:solidFill>
                  <a:srgbClr val="002E4B"/>
                </a:solidFill>
              </a:rPr>
              <a:t>Aktionsrat Bildung 2021: 14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15D1336-B9CC-4C41-B228-4EE4D998BBAF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8</a:t>
            </a:fld>
            <a:endParaRPr lang="de-DE" sz="1600" dirty="0">
              <a:solidFill>
                <a:srgbClr val="002E4B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9810974" y="2280621"/>
            <a:ext cx="1731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Abbildung SDGs 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wurde gelöscht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324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853A840-1C15-4D0B-B601-821740586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780" y="5801258"/>
            <a:ext cx="1320299" cy="13209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8B202EC-CE4E-4539-8774-7AFACA361F58}"/>
              </a:ext>
            </a:extLst>
          </p:cNvPr>
          <p:cNvSpPr/>
          <p:nvPr/>
        </p:nvSpPr>
        <p:spPr>
          <a:xfrm flipV="1">
            <a:off x="722669" y="671107"/>
            <a:ext cx="1116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9870B1-7DF6-467C-8193-0CFEEBB88ED6}"/>
              </a:ext>
            </a:extLst>
          </p:cNvPr>
          <p:cNvSpPr/>
          <p:nvPr/>
        </p:nvSpPr>
        <p:spPr>
          <a:xfrm flipV="1">
            <a:off x="429206" y="6438429"/>
            <a:ext cx="10620000" cy="18000"/>
          </a:xfrm>
          <a:prstGeom prst="rect">
            <a:avLst/>
          </a:prstGeom>
          <a:solidFill>
            <a:srgbClr val="002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1F2682-ED45-483C-B98F-43CD9AD32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" y="151470"/>
            <a:ext cx="2026366" cy="64515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43B21C2-AEAD-4BA9-AB5A-D875F69BFA03}"/>
              </a:ext>
            </a:extLst>
          </p:cNvPr>
          <p:cNvSpPr txBox="1"/>
          <p:nvPr/>
        </p:nvSpPr>
        <p:spPr>
          <a:xfrm>
            <a:off x="722669" y="1101674"/>
            <a:ext cx="85266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de-DE" sz="2000" b="1" dirty="0">
                <a:solidFill>
                  <a:srgbClr val="ED7D31"/>
                </a:solidFill>
              </a:rPr>
              <a:t>GEOGRAPHIE ALS MINT-FACH</a:t>
            </a:r>
          </a:p>
          <a:p>
            <a:pPr marL="342900" indent="-342900"/>
            <a:r>
              <a:rPr lang="de-DE" b="1" dirty="0">
                <a:solidFill>
                  <a:srgbClr val="4678B4"/>
                </a:solidFill>
              </a:rPr>
              <a:t>	&gt; FORMALE ANERKENNUNG &amp; WAHLOPTION IM NW-BEREICH DER S II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56ECB16-83D1-461C-B4D7-2A9EF8B248BE}"/>
              </a:ext>
            </a:extLst>
          </p:cNvPr>
          <p:cNvSpPr txBox="1"/>
          <p:nvPr/>
        </p:nvSpPr>
        <p:spPr>
          <a:xfrm>
            <a:off x="1045511" y="1995669"/>
            <a:ext cx="76992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b="1" dirty="0"/>
              <a:t>Geographie als das geowissenschaftliche Zentrierungsfach                                     </a:t>
            </a:r>
            <a:r>
              <a:rPr lang="de-DE" sz="1600" dirty="0"/>
              <a:t>(ERDSYSTEM-FORSCHUNG: Geologie/Geomorphologie, Geoökologie, Pedologie, Geoinformatik, Polar-/Meeresforschung, Klimatologie, Wassermanagement,…)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0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Geographie </a:t>
            </a:r>
            <a:r>
              <a:rPr lang="de-DE" sz="1600" dirty="0" smtClean="0"/>
              <a:t>gilt in der </a:t>
            </a:r>
            <a:r>
              <a:rPr lang="de-DE" sz="1600" b="1" dirty="0" smtClean="0"/>
              <a:t>Wissenschaft</a:t>
            </a:r>
            <a:r>
              <a:rPr lang="de-DE" sz="1600" dirty="0" smtClean="0"/>
              <a:t> </a:t>
            </a:r>
            <a:r>
              <a:rPr lang="de-DE" sz="1600" b="1" dirty="0"/>
              <a:t>und</a:t>
            </a:r>
            <a:r>
              <a:rPr lang="de-DE" sz="1600" dirty="0"/>
              <a:t> </a:t>
            </a:r>
            <a:r>
              <a:rPr lang="de-DE" sz="1600" b="1" dirty="0"/>
              <a:t>in</a:t>
            </a:r>
            <a:r>
              <a:rPr lang="de-DE" sz="1600" dirty="0"/>
              <a:t> der </a:t>
            </a:r>
            <a:r>
              <a:rPr lang="de-DE" sz="1600" b="1" dirty="0"/>
              <a:t>Statistik</a:t>
            </a:r>
            <a:r>
              <a:rPr lang="de-DE" sz="1600" dirty="0"/>
              <a:t> (</a:t>
            </a:r>
            <a:r>
              <a:rPr lang="de-DE" sz="1600" dirty="0" err="1"/>
              <a:t>destatis</a:t>
            </a:r>
            <a:r>
              <a:rPr lang="de-DE" sz="1600" dirty="0"/>
              <a:t>) als </a:t>
            </a:r>
            <a:r>
              <a:rPr lang="de-DE" sz="1600" b="1" dirty="0"/>
              <a:t>MINT-Fach</a:t>
            </a:r>
          </a:p>
          <a:p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b="1" dirty="0"/>
              <a:t>Digitale Geoinformation ist der Rohstoff des 21. Jahrhunderts </a:t>
            </a:r>
            <a:r>
              <a:rPr lang="de-DE" sz="1600" dirty="0"/>
              <a:t>(Schöniger 2015)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b="1" dirty="0"/>
              <a:t>Geographielehrkräfte </a:t>
            </a:r>
            <a:r>
              <a:rPr lang="de-DE" sz="1600" dirty="0"/>
              <a:t>verfügen über </a:t>
            </a:r>
            <a:r>
              <a:rPr lang="de-DE" sz="1600" b="1" dirty="0"/>
              <a:t>naturwissenschaftliche und geoinformationelle Hochschulbildung </a:t>
            </a:r>
            <a:r>
              <a:rPr lang="de-DE" sz="1600" dirty="0"/>
              <a:t>(</a:t>
            </a:r>
            <a:r>
              <a:rPr lang="de-DE" sz="1600" dirty="0" err="1"/>
              <a:t>DGfG</a:t>
            </a:r>
            <a:r>
              <a:rPr lang="de-DE" sz="1600" dirty="0"/>
              <a:t> 2010)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…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endParaRPr lang="de-DE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06B0EA7-35CE-40D0-8DFC-62D43AA3302E}"/>
              </a:ext>
            </a:extLst>
          </p:cNvPr>
          <p:cNvSpPr txBox="1"/>
          <p:nvPr/>
        </p:nvSpPr>
        <p:spPr>
          <a:xfrm>
            <a:off x="11466499" y="324550"/>
            <a:ext cx="83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D663C9F-DD86-45E5-BD87-C68B7B828883}" type="slidenum">
              <a:rPr lang="de-DE" sz="1600" smtClean="0">
                <a:solidFill>
                  <a:srgbClr val="002E4B"/>
                </a:solidFill>
              </a:rPr>
              <a:t>9</a:t>
            </a:fld>
            <a:endParaRPr lang="de-DE" sz="1600" dirty="0">
              <a:solidFill>
                <a:srgbClr val="002E4B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9488244" y="2657191"/>
            <a:ext cx="20845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Abbildung </a:t>
            </a:r>
            <a:r>
              <a:rPr lang="de-DE" dirty="0" err="1" smtClean="0">
                <a:solidFill>
                  <a:srgbClr val="FF0000"/>
                </a:solidFill>
              </a:rPr>
              <a:t>SenseBox</a:t>
            </a:r>
            <a:endParaRPr lang="de-DE" dirty="0" smtClean="0">
              <a:solidFill>
                <a:srgbClr val="FF0000"/>
              </a:solidFill>
            </a:endParaRPr>
          </a:p>
          <a:p>
            <a:r>
              <a:rPr lang="de-DE" dirty="0" smtClean="0">
                <a:solidFill>
                  <a:srgbClr val="FF0000"/>
                </a:solidFill>
              </a:rPr>
              <a:t> wurde gelöscht.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979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1434</Words>
  <Application>Microsoft Office PowerPoint</Application>
  <PresentationFormat>Breitbild</PresentationFormat>
  <Paragraphs>228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Meta Offc Pro</vt:lpstr>
      <vt:lpstr>Segoe UI</vt:lpstr>
      <vt:lpstr>Wingdings</vt:lpstr>
      <vt:lpstr>Office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Mehren, Rainer</dc:creator>
  <cp:lastModifiedBy>Hemmer, Ingrid</cp:lastModifiedBy>
  <cp:revision>244</cp:revision>
  <dcterms:created xsi:type="dcterms:W3CDTF">2021-12-12T08:11:41Z</dcterms:created>
  <dcterms:modified xsi:type="dcterms:W3CDTF">2022-12-19T18:32:36Z</dcterms:modified>
</cp:coreProperties>
</file>