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60" r:id="rId2"/>
  </p:sldMasterIdLst>
  <p:notesMasterIdLst>
    <p:notesMasterId r:id="rId16"/>
  </p:notesMasterIdLst>
  <p:sldIdLst>
    <p:sldId id="275" r:id="rId3"/>
    <p:sldId id="260" r:id="rId4"/>
    <p:sldId id="287" r:id="rId5"/>
    <p:sldId id="288" r:id="rId6"/>
    <p:sldId id="290" r:id="rId7"/>
    <p:sldId id="295" r:id="rId8"/>
    <p:sldId id="257" r:id="rId9"/>
    <p:sldId id="256" r:id="rId10"/>
    <p:sldId id="258" r:id="rId11"/>
    <p:sldId id="259" r:id="rId12"/>
    <p:sldId id="283" r:id="rId13"/>
    <p:sldId id="277" r:id="rId14"/>
    <p:sldId id="296" r:id="rId1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emmer, Ingrid" initials="HI" lastIdx="51" clrIdx="0">
    <p:extLst>
      <p:ext uri="{19B8F6BF-5375-455C-9EA6-DF929625EA0E}">
        <p15:presenceInfo xmlns:p15="http://schemas.microsoft.com/office/powerpoint/2012/main" userId="S-1-5-21-2396471440-330916398-130435168-7262" providerId="AD"/>
      </p:ext>
    </p:extLst>
  </p:cmAuthor>
  <p:cmAuthor id="2" name="Evelin Mederle" initials="EM" lastIdx="16" clrIdx="1">
    <p:extLst>
      <p:ext uri="{19B8F6BF-5375-455C-9EA6-DF929625EA0E}">
        <p15:presenceInfo xmlns:p15="http://schemas.microsoft.com/office/powerpoint/2012/main" userId="aef602ff8aae474f" providerId="Windows Live"/>
      </p:ext>
    </p:extLst>
  </p:cmAuthor>
  <p:cmAuthor id="3" name="Wittlich" initials="W" lastIdx="16" clrIdx="2">
    <p:extLst>
      <p:ext uri="{19B8F6BF-5375-455C-9EA6-DF929625EA0E}">
        <p15:presenceInfo xmlns:p15="http://schemas.microsoft.com/office/powerpoint/2012/main" userId="93e34d6240ac6b46" providerId="Windows Live"/>
      </p:ext>
    </p:extLst>
  </p:cmAuthor>
  <p:cmAuthor id="4" name="Mehren, Rainer" initials="MR" lastIdx="2" clrIdx="3">
    <p:extLst>
      <p:ext uri="{19B8F6BF-5375-455C-9EA6-DF929625EA0E}">
        <p15:presenceInfo xmlns:p15="http://schemas.microsoft.com/office/powerpoint/2012/main" userId="S-1-5-21-1275473729-210398050-1432810428-56824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E4B"/>
    <a:srgbClr val="4678B4"/>
    <a:srgbClr val="ED7D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65" autoAdjust="0"/>
    <p:restoredTop sz="81333" autoAdjust="0"/>
  </p:normalViewPr>
  <p:slideViewPr>
    <p:cSldViewPr snapToGrid="0">
      <p:cViewPr varScale="1">
        <p:scale>
          <a:sx n="71" d="100"/>
          <a:sy n="71" d="100"/>
        </p:scale>
        <p:origin x="1046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A2EC06-E75F-40FD-B655-F0C5B1FEFD32}" type="datetimeFigureOut">
              <a:rPr lang="de-DE" smtClean="0"/>
              <a:t>19.12.2022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C9B2D0-7801-483F-ACAE-637CB8382D1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359338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C9B2D0-7801-483F-ACAE-637CB8382D16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2838889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C9B2D0-7801-483F-ACAE-637CB8382D16}" type="slidenum">
              <a:rPr lang="de-DE" smtClean="0"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784145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C9B2D0-7801-483F-ACAE-637CB8382D16}" type="slidenum">
              <a:rPr lang="de-DE" smtClean="0"/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619736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C9B2D0-7801-483F-ACAE-637CB8382D16}" type="slidenum">
              <a:rPr lang="de-DE" smtClean="0"/>
              <a:t>12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9887350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C9B2D0-7801-483F-ACAE-637CB8382D16}" type="slidenum">
              <a:rPr lang="de-DE" smtClean="0"/>
              <a:t>13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247881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C9B2D0-7801-483F-ACAE-637CB8382D16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218175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C9B2D0-7801-483F-ACAE-637CB8382D16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662646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C9B2D0-7801-483F-ACAE-637CB8382D16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863366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C9B2D0-7801-483F-ACAE-637CB8382D16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917313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C9B2D0-7801-483F-ACAE-637CB8382D16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258285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>
              <a:solidFill>
                <a:srgbClr val="FF0000"/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C9B2D0-7801-483F-ACAE-637CB8382D16}" type="slidenum">
              <a:rPr lang="de-DE" smtClean="0"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5102331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C9B2D0-7801-483F-ACAE-637CB8382D16}" type="slidenum">
              <a:rPr lang="de-DE" smtClean="0"/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8454542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C9B2D0-7801-483F-ACAE-637CB8382D16}" type="slidenum">
              <a:rPr lang="de-DE" smtClean="0"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248570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10E76A1-3452-4616-8435-0FF8CE5755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27B8F423-2781-4170-A4A2-9EDA56B51D2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1515821-9871-46EF-8477-E0D859D4C9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6327E-F0B4-4E69-ABF8-3803BDBA32E0}" type="datetime1">
              <a:rPr lang="de-DE" smtClean="0"/>
              <a:t>19.12.2022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29E3B93-836D-4447-8E95-5AD029FE46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FC083CB-0270-410F-9E16-D4CB0ADEED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1AB1F-FBB8-4AB2-A7A5-B8CBA3025ED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921605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AA18F16-6EB0-4689-8A3A-A2050297BD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3431C868-77E1-4D3E-B8E2-CC422D774B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75FAC31-63F5-43D3-AE07-1FC71B267D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CC929-5BF5-4B7C-9759-287BEB030CAE}" type="datetime1">
              <a:rPr lang="de-DE" smtClean="0"/>
              <a:t>19.12.2022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4D762DA-3A2C-4943-BA46-D69EA7C304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63A4CF2-446A-4F59-8EC7-EB79722CCE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1AB1F-FBB8-4AB2-A7A5-B8CBA3025ED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290806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CB69AA2F-D532-4F49-AB37-32E10C76E35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67003C5A-7344-4DA4-BA36-E574AB8598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3E3D4AA-E385-4A27-9811-5108594AA9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03B0F-CCBC-49C6-93EC-D6164B86000B}" type="datetime1">
              <a:rPr lang="de-DE" smtClean="0"/>
              <a:t>19.12.2022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570373E-E318-43E2-8D07-217B8B90CD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F2E119B-23EF-4CDF-8EF0-99373756AE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1AB1F-FBB8-4AB2-A7A5-B8CBA3025ED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702191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498B842-1583-C747-AC81-410847896B9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183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8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BF61D28D-B78D-A240-9F7D-586707575B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568"/>
            <a:ext cx="9144000" cy="1655233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3200"/>
            </a:lvl1pPr>
            <a:lvl2pPr marL="609585" indent="0" algn="ctr">
              <a:buNone/>
              <a:defRPr sz="2667"/>
            </a:lvl2pPr>
            <a:lvl3pPr marL="1219170" indent="0" algn="ctr">
              <a:buNone/>
              <a:defRPr sz="2400"/>
            </a:lvl3pPr>
            <a:lvl4pPr marL="1828754" indent="0" algn="ctr">
              <a:buNone/>
              <a:defRPr sz="2133"/>
            </a:lvl4pPr>
            <a:lvl5pPr marL="2438339" indent="0" algn="ctr">
              <a:buNone/>
              <a:defRPr sz="2133"/>
            </a:lvl5pPr>
            <a:lvl6pPr marL="3047924" indent="0" algn="ctr">
              <a:buNone/>
              <a:defRPr sz="2133"/>
            </a:lvl6pPr>
            <a:lvl7pPr marL="3657509" indent="0" algn="ctr">
              <a:buNone/>
              <a:defRPr sz="2133"/>
            </a:lvl7pPr>
            <a:lvl8pPr marL="4267093" indent="0" algn="ctr">
              <a:buNone/>
              <a:defRPr sz="2133"/>
            </a:lvl8pPr>
            <a:lvl9pPr marL="4876678" indent="0" algn="ctr">
              <a:buNone/>
              <a:defRPr sz="2133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E4A78F4-703C-4E43-8C60-3B0BAD72AFB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6183"/>
          </a:xfrm>
          <a:prstGeom prst="rect">
            <a:avLst/>
          </a:prstGeom>
        </p:spPr>
        <p:txBody>
          <a:bodyPr/>
          <a:lstStyle/>
          <a:p>
            <a:fld id="{6F0950BD-8E2B-43BF-B60A-DE75D2EC9EBA}" type="datetime1">
              <a:rPr lang="de-DE" smtClean="0"/>
              <a:t>19.12.2022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5E53DA9-6C88-FB44-8EB5-4DBE45A3D9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6183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7095D27-9A91-F844-A12C-4FA886DBF0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6183"/>
          </a:xfrm>
          <a:prstGeom prst="rect">
            <a:avLst/>
          </a:prstGeom>
        </p:spPr>
        <p:txBody>
          <a:bodyPr/>
          <a:lstStyle/>
          <a:p>
            <a:fld id="{07A93E17-8130-5C4A-A6DB-4D505F64078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843341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B3526A5-4A59-EA4D-BDDE-B9704E0986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6185"/>
            <a:ext cx="10515600" cy="132503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334A50E-A55F-7C46-80AA-0C471F19C4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6684"/>
            <a:ext cx="10515600" cy="434974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CEBC986-8BEB-8746-B84D-78FA53C1D55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6183"/>
          </a:xfrm>
          <a:prstGeom prst="rect">
            <a:avLst/>
          </a:prstGeom>
        </p:spPr>
        <p:txBody>
          <a:bodyPr/>
          <a:lstStyle/>
          <a:p>
            <a:fld id="{EB989298-56A8-4642-A13E-EA493C815BE5}" type="datetime1">
              <a:rPr lang="de-DE" smtClean="0"/>
              <a:t>19.12.2022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0E3E273-D2D6-A740-AEC1-6759065258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6183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AE2EA1A-5084-A14E-9CBB-39C412F366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6183"/>
          </a:xfrm>
          <a:prstGeom prst="rect">
            <a:avLst/>
          </a:prstGeom>
        </p:spPr>
        <p:txBody>
          <a:bodyPr/>
          <a:lstStyle/>
          <a:p>
            <a:fld id="{07A93E17-8130-5C4A-A6DB-4D505F64078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705129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67F127E-05AF-1244-A488-97D827387E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10267"/>
            <a:ext cx="10515600" cy="2853267"/>
          </a:xfrm>
          <a:prstGeom prst="rect">
            <a:avLst/>
          </a:prstGeom>
        </p:spPr>
        <p:txBody>
          <a:bodyPr anchor="b"/>
          <a:lstStyle>
            <a:lvl1pPr>
              <a:defRPr sz="8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C3DF261D-3FCD-2C4A-B1CC-0E06E7AD70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8934"/>
            <a:ext cx="10515600" cy="150071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609585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F519D05-D634-9C41-89D2-F4A5EC0F150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6183"/>
          </a:xfrm>
          <a:prstGeom prst="rect">
            <a:avLst/>
          </a:prstGeom>
        </p:spPr>
        <p:txBody>
          <a:bodyPr/>
          <a:lstStyle/>
          <a:p>
            <a:fld id="{9ACD0327-BBBB-4845-B40B-80721E387B27}" type="datetime1">
              <a:rPr lang="de-DE" smtClean="0"/>
              <a:t>19.12.2022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7DF8256-1EC5-9C4A-BC40-0BA854A151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6183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56EF4BD-385C-044A-8C3E-8B0FD40734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6183"/>
          </a:xfrm>
          <a:prstGeom prst="rect">
            <a:avLst/>
          </a:prstGeom>
        </p:spPr>
        <p:txBody>
          <a:bodyPr/>
          <a:lstStyle/>
          <a:p>
            <a:fld id="{07A93E17-8130-5C4A-A6DB-4D505F64078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461918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2986509-C4D5-D445-ABF9-674E78C567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6185"/>
            <a:ext cx="10515600" cy="132503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14CBDB1-2A8D-344F-8DA5-16480E30BF7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6684"/>
            <a:ext cx="5156200" cy="434974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A2A72D4-198F-AB41-A85E-F33A09A636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97600" y="1826684"/>
            <a:ext cx="5156200" cy="434974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0E08DD8-B8D4-3349-BE50-DE3AED85C30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6183"/>
          </a:xfrm>
          <a:prstGeom prst="rect">
            <a:avLst/>
          </a:prstGeom>
        </p:spPr>
        <p:txBody>
          <a:bodyPr/>
          <a:lstStyle/>
          <a:p>
            <a:fld id="{C2A56479-C345-4C61-BF9B-993CB6FA7BAE}" type="datetime1">
              <a:rPr lang="de-DE" smtClean="0"/>
              <a:t>19.12.2022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00C415D-ECAD-E741-A1B6-B1EC62F3B5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6183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5D38BA2-69B0-9145-A8B9-B07BCE26DF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6183"/>
          </a:xfrm>
          <a:prstGeom prst="rect">
            <a:avLst/>
          </a:prstGeom>
        </p:spPr>
        <p:txBody>
          <a:bodyPr/>
          <a:lstStyle/>
          <a:p>
            <a:fld id="{07A93E17-8130-5C4A-A6DB-4D505F64078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942124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D87C6C7-1625-1444-A9E9-148A36A615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7" y="366185"/>
            <a:ext cx="10515600" cy="132503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A923DDAC-0299-FB45-9CF7-56C18BD3CA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0318" y="1680634"/>
            <a:ext cx="5158316" cy="82550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8AB0C84-FD11-4942-9A13-F7DDBBDFBC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40318" y="2506133"/>
            <a:ext cx="5158316" cy="3683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3077BA63-9731-884D-AF6C-D542C846086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0634"/>
            <a:ext cx="5183717" cy="82550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55CB989D-F6C7-9048-948A-36E76B946C0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6133"/>
            <a:ext cx="5183717" cy="3683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B6043D4C-26B6-374D-A716-83B3E9FBF2E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6183"/>
          </a:xfrm>
          <a:prstGeom prst="rect">
            <a:avLst/>
          </a:prstGeom>
        </p:spPr>
        <p:txBody>
          <a:bodyPr/>
          <a:lstStyle/>
          <a:p>
            <a:fld id="{7E2E9170-61AA-4603-9DA1-1C8271172A35}" type="datetime1">
              <a:rPr lang="de-DE" smtClean="0"/>
              <a:t>19.12.2022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5B6482C6-7AD5-CE45-8D80-F8BAEB51F4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6183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368C983D-94A7-D149-80BA-A1F15BC654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6183"/>
          </a:xfrm>
          <a:prstGeom prst="rect">
            <a:avLst/>
          </a:prstGeom>
        </p:spPr>
        <p:txBody>
          <a:bodyPr/>
          <a:lstStyle/>
          <a:p>
            <a:fld id="{07A93E17-8130-5C4A-A6DB-4D505F64078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2849135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1971793-A387-AB43-B3EA-66335C11FA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6185"/>
            <a:ext cx="10515600" cy="132503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F119160F-BA96-164B-8696-289D9AD82DD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6183"/>
          </a:xfrm>
          <a:prstGeom prst="rect">
            <a:avLst/>
          </a:prstGeom>
        </p:spPr>
        <p:txBody>
          <a:bodyPr/>
          <a:lstStyle/>
          <a:p>
            <a:fld id="{CFCA16BB-BEC4-498D-9F6A-68EA288686CF}" type="datetime1">
              <a:rPr lang="de-DE" smtClean="0"/>
              <a:t>19.12.2022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0F2E63FF-7C9F-FF48-B5D3-1A1EBD5446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6183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974D47E3-01D5-0E45-8ACD-BA744BBA9B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6183"/>
          </a:xfrm>
          <a:prstGeom prst="rect">
            <a:avLst/>
          </a:prstGeom>
        </p:spPr>
        <p:txBody>
          <a:bodyPr/>
          <a:lstStyle/>
          <a:p>
            <a:fld id="{07A93E17-8130-5C4A-A6DB-4D505F64078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5874685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19EC6FCB-DF4E-B045-BC31-DE0CEB49E3C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6183"/>
          </a:xfrm>
          <a:prstGeom prst="rect">
            <a:avLst/>
          </a:prstGeom>
        </p:spPr>
        <p:txBody>
          <a:bodyPr/>
          <a:lstStyle/>
          <a:p>
            <a:fld id="{9B03C5AC-D363-421D-B1B4-5380333E7912}" type="datetime1">
              <a:rPr lang="de-DE" smtClean="0"/>
              <a:t>19.12.2022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62D3AA6B-DFAE-A74C-939C-E5A62B2FB0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6183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F79BBCAF-38AD-AA49-B8E8-7F47BE6658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6183"/>
          </a:xfrm>
          <a:prstGeom prst="rect">
            <a:avLst/>
          </a:prstGeom>
        </p:spPr>
        <p:txBody>
          <a:bodyPr/>
          <a:lstStyle/>
          <a:p>
            <a:fld id="{07A93E17-8130-5C4A-A6DB-4D505F64078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1233823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57254B9-48CE-7542-BBF6-AF58A23B0B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  <a:prstGeom prst="rect">
            <a:avLst/>
          </a:prstGeom>
        </p:spPr>
        <p:txBody>
          <a:bodyPr anchor="b"/>
          <a:lstStyle>
            <a:lvl1pPr>
              <a:defRPr sz="4267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EB7373E-47D1-9B4C-A092-E71B6D9463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717" y="988485"/>
            <a:ext cx="6172200" cy="4872567"/>
          </a:xfrm>
          <a:prstGeom prst="rect">
            <a:avLst/>
          </a:prstGeo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BE563315-A655-3B43-AF36-C6DD0514DF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211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D73AF997-EAD5-0C41-B4DB-6CFA6056072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6183"/>
          </a:xfrm>
          <a:prstGeom prst="rect">
            <a:avLst/>
          </a:prstGeom>
        </p:spPr>
        <p:txBody>
          <a:bodyPr/>
          <a:lstStyle/>
          <a:p>
            <a:fld id="{98BD24AC-329D-448C-BF3F-B7EF3B525BD3}" type="datetime1">
              <a:rPr lang="de-DE" smtClean="0"/>
              <a:t>19.12.2022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9D8327AD-5D44-D748-A1EC-B51EE3C0D2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6183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0E1E743-9861-E84C-9722-15D5A5D564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6183"/>
          </a:xfrm>
          <a:prstGeom prst="rect">
            <a:avLst/>
          </a:prstGeom>
        </p:spPr>
        <p:txBody>
          <a:bodyPr/>
          <a:lstStyle/>
          <a:p>
            <a:fld id="{07A93E17-8130-5C4A-A6DB-4D505F64078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108094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2EF37E3-B5DC-49F1-87E4-A337E2F356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B6BA83C-5C43-433F-A25B-610AB21619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81C4D46-87FB-4447-8375-9CD4EF3360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8ACBC-5217-4AC8-A7FC-9FC0B8B1E8EA}" type="datetime1">
              <a:rPr lang="de-DE" smtClean="0"/>
              <a:t>19.12.2022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291BA7A-F4CA-4038-B0A0-5277F90250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40BB593-34BE-4307-A85D-32A71CD5CC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1AB1F-FBB8-4AB2-A7A5-B8CBA3025ED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4714102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7C07A7D-D582-454C-A165-DE72522E12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  <a:prstGeom prst="rect">
            <a:avLst/>
          </a:prstGeom>
        </p:spPr>
        <p:txBody>
          <a:bodyPr anchor="b"/>
          <a:lstStyle>
            <a:lvl1pPr>
              <a:defRPr sz="4267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82B84033-067B-0546-921A-9851A686FCD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717" y="988485"/>
            <a:ext cx="6172200" cy="487256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18FA20A0-C0F0-9648-B392-7AD1807342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211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F6A66F7E-26AD-4845-9DE9-4BD7805CA7E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6183"/>
          </a:xfrm>
          <a:prstGeom prst="rect">
            <a:avLst/>
          </a:prstGeom>
        </p:spPr>
        <p:txBody>
          <a:bodyPr/>
          <a:lstStyle/>
          <a:p>
            <a:fld id="{1111F1AA-29B2-433F-AE79-F33102AA2C57}" type="datetime1">
              <a:rPr lang="de-DE" smtClean="0"/>
              <a:t>19.12.2022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4D50DE3-2A99-B84B-8475-7E936EFCDB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6183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7AA066F-50A1-0B48-9ECC-D2A85320A3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6183"/>
          </a:xfrm>
          <a:prstGeom prst="rect">
            <a:avLst/>
          </a:prstGeom>
        </p:spPr>
        <p:txBody>
          <a:bodyPr/>
          <a:lstStyle/>
          <a:p>
            <a:fld id="{07A93E17-8130-5C4A-A6DB-4D505F64078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3728191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AB80D09-5D1D-0B45-A053-9E711CF4C6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6185"/>
            <a:ext cx="10515600" cy="132503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225DE506-D67A-B642-87C4-A52DAA0358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6684"/>
            <a:ext cx="10515600" cy="4349749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C423FC4-3004-6344-AADD-573EAD5D374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6183"/>
          </a:xfrm>
          <a:prstGeom prst="rect">
            <a:avLst/>
          </a:prstGeom>
        </p:spPr>
        <p:txBody>
          <a:bodyPr/>
          <a:lstStyle/>
          <a:p>
            <a:fld id="{B34B4EF7-4026-4C05-A92A-0237F2983ADF}" type="datetime1">
              <a:rPr lang="de-DE" smtClean="0"/>
              <a:t>19.12.2022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54E9723-6CD0-2246-884C-7E85E3F6C3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6183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E171186-25F8-A343-8D4E-9DAD1E744A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6183"/>
          </a:xfrm>
          <a:prstGeom prst="rect">
            <a:avLst/>
          </a:prstGeom>
        </p:spPr>
        <p:txBody>
          <a:bodyPr/>
          <a:lstStyle/>
          <a:p>
            <a:fld id="{07A93E17-8130-5C4A-A6DB-4D505F64078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4272942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648F7030-1C3A-784A-8A7A-BDE27E5FF7B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366185"/>
            <a:ext cx="2628900" cy="5810249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B5C6615D-981A-1B48-8387-0FAD6D9569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1" y="366185"/>
            <a:ext cx="7683500" cy="5810249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DE41491-4451-1D43-9A25-E6880281B23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6183"/>
          </a:xfrm>
          <a:prstGeom prst="rect">
            <a:avLst/>
          </a:prstGeom>
        </p:spPr>
        <p:txBody>
          <a:bodyPr/>
          <a:lstStyle/>
          <a:p>
            <a:fld id="{F0438AD6-086B-4DE7-81FD-D77BC483A8F1}" type="datetime1">
              <a:rPr lang="de-DE" smtClean="0"/>
              <a:t>19.12.2022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B4BFB29-2FBD-904B-968B-09CB9B668D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6183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6492672-6EBA-6B4F-9FE2-8A264D6EA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6183"/>
          </a:xfrm>
          <a:prstGeom prst="rect">
            <a:avLst/>
          </a:prstGeom>
        </p:spPr>
        <p:txBody>
          <a:bodyPr/>
          <a:lstStyle/>
          <a:p>
            <a:fld id="{07A93E17-8130-5C4A-A6DB-4D505F64078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8183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AEEDF-8094-4223-84BD-D3C7D99B4B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FA67958-B7C8-453B-B54F-655FB5CEB6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DC34251-4687-417C-9324-48538FF423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F5890-FFDD-49A4-B17A-D6D44F3A7620}" type="datetime1">
              <a:rPr lang="de-DE" smtClean="0"/>
              <a:t>19.12.2022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736D84B-D5F0-4BCB-9AFF-8AB36A6763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7299566-7A0C-4D5D-A2F6-A66BBAD9BD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1AB1F-FBB8-4AB2-A7A5-B8CBA3025ED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174401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16C92D4-A942-4140-9C65-18297A9DBA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982CE31-3A03-4310-A439-89DB66A3B58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388B0A0B-4284-4525-A7D8-ADF85D451E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1C7B6C7-0F8E-49EA-B4E2-0EDDBAF79B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AF951-F8A1-4231-A07F-50BEDCD1CF48}" type="datetime1">
              <a:rPr lang="de-DE" smtClean="0"/>
              <a:t>19.12.2022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A37B4C5-1D51-47C5-BC28-78660695A3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E0F9E6C3-1645-4969-A312-C9BC2AD852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1AB1F-FBB8-4AB2-A7A5-B8CBA3025ED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153381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2AE6B51-ECD0-4947-A128-8BB4CAF2DB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F28E8B6-04C9-4FBA-AE40-9608C729A8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DC5599E6-5798-4419-B758-5F01742247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FE610EAF-0FDC-491F-9707-42402E202B0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28E1252D-8F7E-4D8B-9615-2EB7095DE56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AAFE76A2-C431-4D19-AC30-71DA4B7794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C1149-8BB8-430D-87D5-8320C7497345}" type="datetime1">
              <a:rPr lang="de-DE" smtClean="0"/>
              <a:t>19.12.2022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2C0B5FF5-51F0-4F65-9227-8CEF3F7DBA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409028A9-8815-4522-94B2-EF56D58407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1AB1F-FBB8-4AB2-A7A5-B8CBA3025ED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960051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40A077C-BC41-46B0-8BB4-1F6ABEB2C5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F1A659E0-536F-472A-8D79-93D42479BA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1087F-40E7-4838-871B-3A4B46AED194}" type="datetime1">
              <a:rPr lang="de-DE" smtClean="0"/>
              <a:t>19.12.2022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79016F8D-CEAB-44D0-A96D-D79454AEC4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28CCD71-8A7A-4666-959D-DD1D998BAE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1AB1F-FBB8-4AB2-A7A5-B8CBA3025ED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821348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B915C9FE-6FB4-4FA5-AEBA-FCF60ED031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7519A-39C4-450A-B0B5-506941B2AA32}" type="datetime1">
              <a:rPr lang="de-DE" smtClean="0"/>
              <a:t>19.12.2022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1F59F185-9855-4D11-B842-DB723D3968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6301CB1B-F624-4A62-A64E-87C81C189D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1AB1F-FBB8-4AB2-A7A5-B8CBA3025ED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00366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DA8DFB2-58BA-412B-9DB4-B7E643B4D2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5A83E12-4EF4-40CB-BAE2-8582BC563C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F0AAE13C-6938-4757-AB85-43CA4FFECF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608AF5F6-4435-4704-9977-D37AD3D93B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AF8E9-67FD-4846-AF89-3D523C1CC5F2}" type="datetime1">
              <a:rPr lang="de-DE" smtClean="0"/>
              <a:t>19.12.2022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C23822CA-B8ED-47AF-93C3-8505B3A311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867F431E-C559-4395-A874-48B96F5F1A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1AB1F-FBB8-4AB2-A7A5-B8CBA3025ED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506012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6F4BBEC-E30F-4F7A-8D85-F0BF344A58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99D113ED-A6B8-419C-9643-70F22895826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B0E7F238-D95C-4283-8B8B-FB08707C66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FDB6D4C6-B606-428C-AC40-810E5D853B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09D7D-224B-4C40-92AE-AC4DF1B9EF8D}" type="datetime1">
              <a:rPr lang="de-DE" smtClean="0"/>
              <a:t>19.12.2022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AFFB32C-3276-46B1-B012-64E48771F9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DB193B5-BC9E-4E4C-90E3-9F7C6DE83F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1AB1F-FBB8-4AB2-A7A5-B8CBA3025ED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41936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18" Type="http://schemas.openxmlformats.org/officeDocument/2006/relationships/image" Target="../media/image6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17" Type="http://schemas.openxmlformats.org/officeDocument/2006/relationships/image" Target="../media/image5.jpeg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4.jpeg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EBDFC213-7F80-46BC-8615-BB2A800AC2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C817B9DC-41DE-46F9-B432-B2FFBB1D35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B178342-E545-4EBD-8C2D-12527468381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D45C1-74AD-4138-946A-439DBA563117}" type="datetime1">
              <a:rPr lang="de-DE" smtClean="0"/>
              <a:t>19.12.2022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573F2BC-0A2F-4F82-AB72-6FF2E80061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83337E4-0A60-4E3A-B6DC-B5190BAE2D3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F1AB1F-FBB8-4AB2-A7A5-B8CBA3025ED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038979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>
            <a:extLst>
              <a:ext uri="{FF2B5EF4-FFF2-40B4-BE49-F238E27FC236}">
                <a16:creationId xmlns:a16="http://schemas.microsoft.com/office/drawing/2014/main" id="{74D53385-B126-1D4C-B84E-6BB4E625EA57}"/>
              </a:ext>
            </a:extLst>
          </p:cNvPr>
          <p:cNvSpPr/>
          <p:nvPr userDrawn="1"/>
        </p:nvSpPr>
        <p:spPr>
          <a:xfrm>
            <a:off x="-1" y="2522611"/>
            <a:ext cx="10219311" cy="72000"/>
          </a:xfrm>
          <a:prstGeom prst="rect">
            <a:avLst/>
          </a:prstGeom>
          <a:solidFill>
            <a:srgbClr val="487AB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/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3861A86E-9C5C-DC49-A6AF-F17FF7048B76}"/>
              </a:ext>
            </a:extLst>
          </p:cNvPr>
          <p:cNvSpPr/>
          <p:nvPr userDrawn="1"/>
        </p:nvSpPr>
        <p:spPr>
          <a:xfrm>
            <a:off x="1" y="5253213"/>
            <a:ext cx="10219311" cy="72000"/>
          </a:xfrm>
          <a:prstGeom prst="rect">
            <a:avLst/>
          </a:prstGeom>
          <a:solidFill>
            <a:srgbClr val="002E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>
              <a:solidFill>
                <a:srgbClr val="002E4B"/>
              </a:solidFill>
            </a:endParaRPr>
          </a:p>
        </p:txBody>
      </p:sp>
      <p:sp>
        <p:nvSpPr>
          <p:cNvPr id="9" name="Ellipse 19">
            <a:extLst>
              <a:ext uri="{FF2B5EF4-FFF2-40B4-BE49-F238E27FC236}">
                <a16:creationId xmlns:a16="http://schemas.microsoft.com/office/drawing/2014/main" id="{0F77D1FD-756A-A843-8277-67D5AEE9A92D}"/>
              </a:ext>
            </a:extLst>
          </p:cNvPr>
          <p:cNvSpPr/>
          <p:nvPr userDrawn="1"/>
        </p:nvSpPr>
        <p:spPr>
          <a:xfrm>
            <a:off x="9538744" y="-2148556"/>
            <a:ext cx="11155112" cy="11155112"/>
          </a:xfrm>
          <a:prstGeom prst="ellipse">
            <a:avLst/>
          </a:prstGeom>
          <a:solidFill>
            <a:srgbClr val="487AB5"/>
          </a:solidFill>
          <a:ln w="317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/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BBA49864-8F22-B945-8118-B3F133E32A03}"/>
              </a:ext>
            </a:extLst>
          </p:cNvPr>
          <p:cNvSpPr/>
          <p:nvPr userDrawn="1"/>
        </p:nvSpPr>
        <p:spPr>
          <a:xfrm>
            <a:off x="0" y="2771912"/>
            <a:ext cx="12336693" cy="2304000"/>
          </a:xfrm>
          <a:prstGeom prst="rect">
            <a:avLst/>
          </a:prstGeom>
          <a:solidFill>
            <a:srgbClr val="002E4B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/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3475097F-ED5B-A045-911D-685CD69F2F1B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382" y="356659"/>
            <a:ext cx="2496277" cy="794764"/>
          </a:xfrm>
          <a:prstGeom prst="rect">
            <a:avLst/>
          </a:prstGeom>
        </p:spPr>
      </p:pic>
      <p:pic>
        <p:nvPicPr>
          <p:cNvPr id="12" name="Grafik 11">
            <a:extLst>
              <a:ext uri="{FF2B5EF4-FFF2-40B4-BE49-F238E27FC236}">
                <a16:creationId xmlns:a16="http://schemas.microsoft.com/office/drawing/2014/main" id="{8AE66CF1-D371-7D46-B847-26959266FAE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9325" b="8269"/>
          <a:stretch/>
        </p:blipFill>
        <p:spPr>
          <a:xfrm>
            <a:off x="5327915" y="5829268"/>
            <a:ext cx="1824203" cy="491457"/>
          </a:xfrm>
          <a:prstGeom prst="rect">
            <a:avLst/>
          </a:prstGeom>
        </p:spPr>
      </p:pic>
      <p:pic>
        <p:nvPicPr>
          <p:cNvPr id="13" name="Grafik 12">
            <a:extLst>
              <a:ext uri="{FF2B5EF4-FFF2-40B4-BE49-F238E27FC236}">
                <a16:creationId xmlns:a16="http://schemas.microsoft.com/office/drawing/2014/main" id="{1C1B6BF3-A2A5-934F-A4E9-5A77C7991EEE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0150" y="5829267"/>
            <a:ext cx="2183357" cy="382420"/>
          </a:xfrm>
          <a:prstGeom prst="rect">
            <a:avLst/>
          </a:prstGeom>
        </p:spPr>
      </p:pic>
      <p:pic>
        <p:nvPicPr>
          <p:cNvPr id="14" name="Grafik 13">
            <a:extLst>
              <a:ext uri="{FF2B5EF4-FFF2-40B4-BE49-F238E27FC236}">
                <a16:creationId xmlns:a16="http://schemas.microsoft.com/office/drawing/2014/main" id="{1DED3420-EF4A-D04F-A738-ACBFD273AC2A}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381" y="5733257"/>
            <a:ext cx="1219731" cy="610641"/>
          </a:xfrm>
          <a:prstGeom prst="rect">
            <a:avLst/>
          </a:prstGeom>
        </p:spPr>
      </p:pic>
      <p:pic>
        <p:nvPicPr>
          <p:cNvPr id="15" name="Grafik 14">
            <a:extLst>
              <a:ext uri="{FF2B5EF4-FFF2-40B4-BE49-F238E27FC236}">
                <a16:creationId xmlns:a16="http://schemas.microsoft.com/office/drawing/2014/main" id="{91D28536-5B3C-B344-85D8-656427424AE0}"/>
              </a:ext>
            </a:extLst>
          </p:cNvPr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9563" y="5961379"/>
            <a:ext cx="3072341" cy="251931"/>
          </a:xfrm>
          <a:prstGeom prst="rect">
            <a:avLst/>
          </a:prstGeom>
        </p:spPr>
      </p:pic>
      <p:sp>
        <p:nvSpPr>
          <p:cNvPr id="16" name="Textfeld 15">
            <a:extLst>
              <a:ext uri="{FF2B5EF4-FFF2-40B4-BE49-F238E27FC236}">
                <a16:creationId xmlns:a16="http://schemas.microsoft.com/office/drawing/2014/main" id="{B842D01F-D469-FD47-A3D7-D16D322E5EDC}"/>
              </a:ext>
            </a:extLst>
          </p:cNvPr>
          <p:cNvSpPr txBox="1"/>
          <p:nvPr userDrawn="1"/>
        </p:nvSpPr>
        <p:spPr>
          <a:xfrm>
            <a:off x="4104798" y="1604798"/>
            <a:ext cx="7559821" cy="913007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pPr defTabSz="383990">
              <a:tabLst>
                <a:tab pos="383990" algn="l"/>
              </a:tabLst>
            </a:pPr>
            <a:r>
              <a:rPr lang="de-DE" sz="5333" b="1" dirty="0">
                <a:solidFill>
                  <a:srgbClr val="002E4B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#GeoWoche2021</a:t>
            </a:r>
          </a:p>
        </p:txBody>
      </p:sp>
      <p:pic>
        <p:nvPicPr>
          <p:cNvPr id="17" name="Grafik 16">
            <a:extLst>
              <a:ext uri="{FF2B5EF4-FFF2-40B4-BE49-F238E27FC236}">
                <a16:creationId xmlns:a16="http://schemas.microsoft.com/office/drawing/2014/main" id="{4110EDE1-EF76-644C-B1B3-229F297BE9E2}"/>
              </a:ext>
            </a:extLst>
          </p:cNvPr>
          <p:cNvPicPr>
            <a:picLocks noChangeAspect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2489" y="5346898"/>
            <a:ext cx="2782852" cy="27843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73445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92" indent="-304792" algn="l" defTabSz="121917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sz="3733" kern="1200">
          <a:solidFill>
            <a:schemeClr val="tx1"/>
          </a:solidFill>
          <a:latin typeface="+mn-lt"/>
          <a:ea typeface="+mn-ea"/>
          <a:cs typeface="+mn-cs"/>
        </a:defRPr>
      </a:lvl1pPr>
      <a:lvl2pPr marL="91437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feld 7">
            <a:extLst>
              <a:ext uri="{FF2B5EF4-FFF2-40B4-BE49-F238E27FC236}">
                <a16:creationId xmlns:a16="http://schemas.microsoft.com/office/drawing/2014/main" id="{E03FAED1-1900-C545-A76D-97357D3914E4}"/>
              </a:ext>
            </a:extLst>
          </p:cNvPr>
          <p:cNvSpPr txBox="1"/>
          <p:nvPr/>
        </p:nvSpPr>
        <p:spPr>
          <a:xfrm>
            <a:off x="527382" y="2852936"/>
            <a:ext cx="11136255" cy="2082558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pPr defTabSz="383990">
              <a:tabLst>
                <a:tab pos="383990" algn="l"/>
              </a:tabLst>
            </a:pPr>
            <a:r>
              <a:rPr lang="de-DE" sz="8000" b="1" dirty="0">
                <a:solidFill>
                  <a:prstClr val="white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GEOGRAPHIE</a:t>
            </a:r>
            <a:endParaRPr lang="de-DE" sz="2667" b="1" dirty="0">
              <a:solidFill>
                <a:prstClr val="white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defTabSz="383990">
              <a:tabLst>
                <a:tab pos="383990" algn="l"/>
              </a:tabLst>
            </a:pPr>
            <a:endParaRPr lang="de-DE" sz="133" b="1" dirty="0">
              <a:solidFill>
                <a:prstClr val="white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defTabSz="383990">
              <a:tabLst>
                <a:tab pos="383990" algn="l"/>
              </a:tabLst>
            </a:pPr>
            <a:r>
              <a:rPr lang="de-DE" sz="4800" b="1" dirty="0">
                <a:solidFill>
                  <a:prstClr val="white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Das Zukunftsfach </a:t>
            </a:r>
          </a:p>
        </p:txBody>
      </p:sp>
      <p:sp>
        <p:nvSpPr>
          <p:cNvPr id="2" name="Rechteck 1">
            <a:extLst>
              <a:ext uri="{FF2B5EF4-FFF2-40B4-BE49-F238E27FC236}">
                <a16:creationId xmlns:a16="http://schemas.microsoft.com/office/drawing/2014/main" id="{D0653A9C-1E6D-4969-A96B-C1EC0E2F860C}"/>
              </a:ext>
            </a:extLst>
          </p:cNvPr>
          <p:cNvSpPr/>
          <p:nvPr/>
        </p:nvSpPr>
        <p:spPr>
          <a:xfrm>
            <a:off x="3887755" y="1604798"/>
            <a:ext cx="5664629" cy="76808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/>
            <a:endParaRPr lang="de-DE" sz="240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235C5930-AAD4-4A96-B949-4E98A1A78FC6}"/>
              </a:ext>
            </a:extLst>
          </p:cNvPr>
          <p:cNvSpPr/>
          <p:nvPr/>
        </p:nvSpPr>
        <p:spPr>
          <a:xfrm>
            <a:off x="489248" y="5446388"/>
            <a:ext cx="9409045" cy="104445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/>
            <a:endParaRPr lang="de-DE" sz="240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6129D657-A56A-4363-8B7D-FC190DD91CA9}"/>
              </a:ext>
            </a:extLst>
          </p:cNvPr>
          <p:cNvSpPr txBox="1"/>
          <p:nvPr/>
        </p:nvSpPr>
        <p:spPr>
          <a:xfrm>
            <a:off x="489248" y="5446388"/>
            <a:ext cx="6432715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defTabSz="1219170">
              <a:buAutoNum type="arabicPeriod"/>
            </a:pPr>
            <a:r>
              <a:rPr lang="de-DE" sz="2000" b="1" dirty="0">
                <a:solidFill>
                  <a:srgbClr val="4678B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Relevanz &amp; Beitrag geographischer Bildung</a:t>
            </a:r>
          </a:p>
          <a:p>
            <a:pPr marL="457200" indent="-457200" defTabSz="1219170">
              <a:buAutoNum type="arabicPeriod"/>
            </a:pPr>
            <a:endParaRPr lang="de-DE" sz="1000" b="1" dirty="0">
              <a:solidFill>
                <a:srgbClr val="4678B4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457200" indent="-457200" defTabSz="1219170">
              <a:buAutoNum type="arabicPeriod"/>
            </a:pPr>
            <a:r>
              <a:rPr lang="de-DE" sz="2000" b="1" dirty="0">
                <a:solidFill>
                  <a:srgbClr val="4678B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Fünf zentrale Anliegen zur Diskussion  </a:t>
            </a:r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96733" y="324851"/>
            <a:ext cx="1182043" cy="10124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84838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>
            <a:extLst>
              <a:ext uri="{FF2B5EF4-FFF2-40B4-BE49-F238E27FC236}">
                <a16:creationId xmlns:a16="http://schemas.microsoft.com/office/drawing/2014/main" id="{A853A840-1C15-4D0B-B601-8217405867A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03780" y="5801258"/>
            <a:ext cx="1320299" cy="1320991"/>
          </a:xfrm>
          <a:prstGeom prst="rect">
            <a:avLst/>
          </a:prstGeom>
        </p:spPr>
      </p:pic>
      <p:sp>
        <p:nvSpPr>
          <p:cNvPr id="5" name="Rechteck 4">
            <a:extLst>
              <a:ext uri="{FF2B5EF4-FFF2-40B4-BE49-F238E27FC236}">
                <a16:creationId xmlns:a16="http://schemas.microsoft.com/office/drawing/2014/main" id="{38B202EC-CE4E-4539-8774-7AFACA361F58}"/>
              </a:ext>
            </a:extLst>
          </p:cNvPr>
          <p:cNvSpPr/>
          <p:nvPr/>
        </p:nvSpPr>
        <p:spPr>
          <a:xfrm flipV="1">
            <a:off x="722669" y="671107"/>
            <a:ext cx="11160000" cy="18000"/>
          </a:xfrm>
          <a:prstGeom prst="rect">
            <a:avLst/>
          </a:prstGeom>
          <a:solidFill>
            <a:srgbClr val="002E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AB9870B1-7DF6-467C-8193-0CFEEBB88ED6}"/>
              </a:ext>
            </a:extLst>
          </p:cNvPr>
          <p:cNvSpPr/>
          <p:nvPr/>
        </p:nvSpPr>
        <p:spPr>
          <a:xfrm flipV="1">
            <a:off x="429206" y="6438429"/>
            <a:ext cx="10620000" cy="18000"/>
          </a:xfrm>
          <a:prstGeom prst="rect">
            <a:avLst/>
          </a:prstGeom>
          <a:solidFill>
            <a:srgbClr val="002E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B71F2682-ED45-483C-B98F-43CD9AD32E1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973" y="151470"/>
            <a:ext cx="2026366" cy="645155"/>
          </a:xfrm>
          <a:prstGeom prst="rect">
            <a:avLst/>
          </a:prstGeom>
        </p:spPr>
      </p:pic>
      <p:sp>
        <p:nvSpPr>
          <p:cNvPr id="8" name="Textfeld 7">
            <a:extLst>
              <a:ext uri="{FF2B5EF4-FFF2-40B4-BE49-F238E27FC236}">
                <a16:creationId xmlns:a16="http://schemas.microsoft.com/office/drawing/2014/main" id="{043B21C2-AEAD-4BA9-AB5A-D875F69BFA03}"/>
              </a:ext>
            </a:extLst>
          </p:cNvPr>
          <p:cNvSpPr txBox="1"/>
          <p:nvPr/>
        </p:nvSpPr>
        <p:spPr>
          <a:xfrm>
            <a:off x="722668" y="1101674"/>
            <a:ext cx="11801411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 startAt="4"/>
            </a:pPr>
            <a:r>
              <a:rPr lang="de-DE" sz="2000" b="1" dirty="0">
                <a:solidFill>
                  <a:srgbClr val="ED7D31"/>
                </a:solidFill>
              </a:rPr>
              <a:t>GLEICHBEHANDLUNG DER GEOGRAPHIE in der Oberstufe </a:t>
            </a:r>
          </a:p>
          <a:p>
            <a:pPr marL="457200" indent="-457200"/>
            <a:r>
              <a:rPr lang="de-DE" sz="2000" b="1" dirty="0">
                <a:solidFill>
                  <a:srgbClr val="ED7D31"/>
                </a:solidFill>
              </a:rPr>
              <a:t>	</a:t>
            </a:r>
            <a:r>
              <a:rPr lang="de-DE" b="1" dirty="0">
                <a:solidFill>
                  <a:srgbClr val="4678B4"/>
                </a:solidFill>
              </a:rPr>
              <a:t>&gt; GLEICHSTELLUNG MIT ANDEREN SACHFÄCHERN BEI DER PFLICHTBELEGUNG/KURSWAHL IN DER S II</a:t>
            </a:r>
            <a:endParaRPr lang="de-DE" sz="2000" b="1" dirty="0">
              <a:solidFill>
                <a:srgbClr val="4678B4"/>
              </a:solidFill>
            </a:endParaRPr>
          </a:p>
          <a:p>
            <a:endParaRPr lang="de-DE" b="1" dirty="0">
              <a:solidFill>
                <a:srgbClr val="ED7D31"/>
              </a:solidFill>
            </a:endParaRP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B56ECB16-83D1-461C-B4D7-2A9EF8B248BE}"/>
              </a:ext>
            </a:extLst>
          </p:cNvPr>
          <p:cNvSpPr txBox="1"/>
          <p:nvPr/>
        </p:nvSpPr>
        <p:spPr>
          <a:xfrm>
            <a:off x="1144665" y="1984652"/>
            <a:ext cx="7448493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de-DE" sz="1600" dirty="0" smtClean="0"/>
              <a:t>Das Zukunftsfach </a:t>
            </a:r>
            <a:r>
              <a:rPr lang="de-DE" sz="1600" dirty="0"/>
              <a:t>Geographie leistet </a:t>
            </a:r>
            <a:r>
              <a:rPr lang="de-DE" sz="1600" b="1" dirty="0"/>
              <a:t>ebenso wie die anderen Sachfächer </a:t>
            </a:r>
            <a:r>
              <a:rPr lang="de-DE" sz="1600" dirty="0"/>
              <a:t>einen </a:t>
            </a:r>
            <a:r>
              <a:rPr lang="de-DE" sz="1600" b="1" dirty="0"/>
              <a:t>zentralen Bildungsbeitrag</a:t>
            </a:r>
            <a:endParaRPr lang="de-DE" sz="1600" dirty="0"/>
          </a:p>
          <a:p>
            <a:endParaRPr lang="de-DE" sz="1600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de-DE" sz="1600" dirty="0" smtClean="0"/>
              <a:t>Dem Fach </a:t>
            </a:r>
            <a:r>
              <a:rPr lang="de-DE" sz="1600" dirty="0"/>
              <a:t>wird von der Bevölkerung und den Jugendlichen eine </a:t>
            </a:r>
            <a:r>
              <a:rPr lang="de-DE" sz="1600" b="1" dirty="0"/>
              <a:t>hohe Relevanz </a:t>
            </a:r>
            <a:r>
              <a:rPr lang="de-DE" sz="1600" dirty="0"/>
              <a:t>beigemessen (Gans et al. 2015; Hemmer &amp; Hemmer 2010, 2021)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de-DE" sz="1600" b="1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de-DE" sz="1600" b="1" dirty="0"/>
              <a:t>Belegungsmöglichkeiten des Faches Geographie in der Oberstufe                     </a:t>
            </a:r>
            <a:r>
              <a:rPr lang="de-DE" sz="1600" dirty="0"/>
              <a:t>entsprechen  nicht seiner Relevanz</a:t>
            </a:r>
            <a:endParaRPr lang="de-DE" sz="1600" b="1" dirty="0"/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de-DE" sz="1600" b="1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de-DE" sz="1600" dirty="0"/>
              <a:t>Es muss eine </a:t>
            </a:r>
            <a:r>
              <a:rPr lang="de-DE" sz="1600" b="1" dirty="0"/>
              <a:t>Gleichstellung der Sachfächer </a:t>
            </a:r>
            <a:r>
              <a:rPr lang="de-DE" sz="1600" dirty="0"/>
              <a:t>in der Oberstufe erfolgen.                             Die derzeitige strukturelle Benachteiligung ist nicht nachvollziehbar.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de-DE" sz="1600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de-DE" sz="1600" dirty="0"/>
              <a:t>…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de-DE" sz="1600" b="1" dirty="0"/>
          </a:p>
          <a:p>
            <a:endParaRPr lang="de-DE" sz="1600" b="1" dirty="0"/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de-DE" sz="1600" dirty="0"/>
          </a:p>
          <a:p>
            <a:endParaRPr lang="de-DE" sz="1600" dirty="0"/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de-DE" sz="1600" dirty="0"/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5D62F5E6-228B-4C3B-B1EE-B938D969E302}"/>
              </a:ext>
            </a:extLst>
          </p:cNvPr>
          <p:cNvSpPr txBox="1"/>
          <p:nvPr/>
        </p:nvSpPr>
        <p:spPr>
          <a:xfrm>
            <a:off x="11466499" y="324550"/>
            <a:ext cx="83233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4D663C9F-DD86-45E5-BD87-C68B7B828883}" type="slidenum">
              <a:rPr lang="de-DE" sz="1600" smtClean="0">
                <a:solidFill>
                  <a:srgbClr val="002E4B"/>
                </a:solidFill>
              </a:rPr>
              <a:t>10</a:t>
            </a:fld>
            <a:endParaRPr lang="de-DE" sz="1600" dirty="0">
              <a:solidFill>
                <a:srgbClr val="002E4B"/>
              </a:solidFill>
            </a:endParaRPr>
          </a:p>
        </p:txBody>
      </p:sp>
      <p:sp>
        <p:nvSpPr>
          <p:cNvPr id="2" name="Textfeld 1"/>
          <p:cNvSpPr txBox="1"/>
          <p:nvPr/>
        </p:nvSpPr>
        <p:spPr>
          <a:xfrm>
            <a:off x="9251576" y="3065929"/>
            <a:ext cx="20685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solidFill>
                  <a:srgbClr val="FF0000"/>
                </a:solidFill>
              </a:rPr>
              <a:t>Abbildung </a:t>
            </a:r>
            <a:r>
              <a:rPr lang="de-DE" dirty="0" err="1" smtClean="0">
                <a:solidFill>
                  <a:srgbClr val="FF0000"/>
                </a:solidFill>
              </a:rPr>
              <a:t>Wahlbox</a:t>
            </a:r>
            <a:r>
              <a:rPr lang="de-DE" dirty="0" smtClean="0">
                <a:solidFill>
                  <a:srgbClr val="FF0000"/>
                </a:solidFill>
              </a:rPr>
              <a:t> </a:t>
            </a:r>
          </a:p>
          <a:p>
            <a:r>
              <a:rPr lang="de-DE" dirty="0" smtClean="0">
                <a:solidFill>
                  <a:srgbClr val="FF0000"/>
                </a:solidFill>
              </a:rPr>
              <a:t>wurde gelöscht.</a:t>
            </a:r>
            <a:endParaRPr lang="de-DE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94456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>
            <a:extLst>
              <a:ext uri="{FF2B5EF4-FFF2-40B4-BE49-F238E27FC236}">
                <a16:creationId xmlns:a16="http://schemas.microsoft.com/office/drawing/2014/main" id="{A853A840-1C15-4D0B-B601-8217405867A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03780" y="5801258"/>
            <a:ext cx="1320299" cy="1320991"/>
          </a:xfrm>
          <a:prstGeom prst="rect">
            <a:avLst/>
          </a:prstGeom>
        </p:spPr>
      </p:pic>
      <p:sp>
        <p:nvSpPr>
          <p:cNvPr id="5" name="Rechteck 4">
            <a:extLst>
              <a:ext uri="{FF2B5EF4-FFF2-40B4-BE49-F238E27FC236}">
                <a16:creationId xmlns:a16="http://schemas.microsoft.com/office/drawing/2014/main" id="{38B202EC-CE4E-4539-8774-7AFACA361F58}"/>
              </a:ext>
            </a:extLst>
          </p:cNvPr>
          <p:cNvSpPr/>
          <p:nvPr/>
        </p:nvSpPr>
        <p:spPr>
          <a:xfrm flipV="1">
            <a:off x="722669" y="671107"/>
            <a:ext cx="11160000" cy="18000"/>
          </a:xfrm>
          <a:prstGeom prst="rect">
            <a:avLst/>
          </a:prstGeom>
          <a:solidFill>
            <a:srgbClr val="002E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AB9870B1-7DF6-467C-8193-0CFEEBB88ED6}"/>
              </a:ext>
            </a:extLst>
          </p:cNvPr>
          <p:cNvSpPr/>
          <p:nvPr/>
        </p:nvSpPr>
        <p:spPr>
          <a:xfrm flipV="1">
            <a:off x="429206" y="6438429"/>
            <a:ext cx="10620000" cy="18000"/>
          </a:xfrm>
          <a:prstGeom prst="rect">
            <a:avLst/>
          </a:prstGeom>
          <a:solidFill>
            <a:srgbClr val="002E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B71F2682-ED45-483C-B98F-43CD9AD32E1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973" y="151470"/>
            <a:ext cx="2026366" cy="645155"/>
          </a:xfrm>
          <a:prstGeom prst="rect">
            <a:avLst/>
          </a:prstGeom>
        </p:spPr>
      </p:pic>
      <p:sp>
        <p:nvSpPr>
          <p:cNvPr id="8" name="Textfeld 7">
            <a:extLst>
              <a:ext uri="{FF2B5EF4-FFF2-40B4-BE49-F238E27FC236}">
                <a16:creationId xmlns:a16="http://schemas.microsoft.com/office/drawing/2014/main" id="{043B21C2-AEAD-4BA9-AB5A-D875F69BFA03}"/>
              </a:ext>
            </a:extLst>
          </p:cNvPr>
          <p:cNvSpPr txBox="1"/>
          <p:nvPr/>
        </p:nvSpPr>
        <p:spPr>
          <a:xfrm>
            <a:off x="722668" y="1101674"/>
            <a:ext cx="1005874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1950" indent="-361950"/>
            <a:r>
              <a:rPr lang="de-DE" sz="2000" b="1" dirty="0">
                <a:solidFill>
                  <a:srgbClr val="ED7D31"/>
                </a:solidFill>
              </a:rPr>
              <a:t>5. 	GEOGRAPHIE IN DER S I STÄRKEN</a:t>
            </a:r>
          </a:p>
          <a:p>
            <a:pPr marL="361950" indent="-361950"/>
            <a:r>
              <a:rPr lang="de-DE" b="1" dirty="0">
                <a:solidFill>
                  <a:srgbClr val="4678B4"/>
                </a:solidFill>
              </a:rPr>
              <a:t>	&gt; GEOGRAPHIE ALS EIGENSTÄNDIGES </a:t>
            </a:r>
            <a:r>
              <a:rPr lang="de-DE" b="1">
                <a:solidFill>
                  <a:srgbClr val="4678B4"/>
                </a:solidFill>
              </a:rPr>
              <a:t>FACH DURCHGÄNGIG </a:t>
            </a:r>
            <a:r>
              <a:rPr lang="de-DE" b="1" dirty="0">
                <a:solidFill>
                  <a:srgbClr val="4678B4"/>
                </a:solidFill>
              </a:rPr>
              <a:t>UNTERRICHTEN</a:t>
            </a:r>
          </a:p>
          <a:p>
            <a:endParaRPr lang="de-DE" b="1" dirty="0">
              <a:solidFill>
                <a:srgbClr val="ED7D31"/>
              </a:solidFill>
            </a:endParaRP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B56ECB16-83D1-461C-B4D7-2A9EF8B248BE}"/>
              </a:ext>
            </a:extLst>
          </p:cNvPr>
          <p:cNvSpPr txBox="1"/>
          <p:nvPr/>
        </p:nvSpPr>
        <p:spPr>
          <a:xfrm>
            <a:off x="1030364" y="2160335"/>
            <a:ext cx="8715802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de-DE" sz="1600" dirty="0"/>
              <a:t>Gegenwärtiges</a:t>
            </a:r>
            <a:r>
              <a:rPr lang="de-DE" sz="1600" b="1" dirty="0"/>
              <a:t> Stundendeputat entspricht nicht </a:t>
            </a:r>
            <a:r>
              <a:rPr lang="de-DE" sz="1600" dirty="0"/>
              <a:t>der</a:t>
            </a:r>
            <a:r>
              <a:rPr lang="de-DE" sz="1600" b="1" dirty="0"/>
              <a:t> Relevanz geographischer Bildung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de-DE" sz="1600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de-DE" sz="1600" dirty="0"/>
              <a:t>Geographie ist </a:t>
            </a:r>
            <a:r>
              <a:rPr lang="de-DE" sz="1600" b="1" dirty="0"/>
              <a:t>keine reine Gesellschaftswissenschaft</a:t>
            </a:r>
          </a:p>
          <a:p>
            <a:r>
              <a:rPr lang="de-DE" sz="1600" b="1" dirty="0"/>
              <a:t>      </a:t>
            </a:r>
            <a:endParaRPr lang="de-DE" sz="1600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de-DE" sz="1600" dirty="0"/>
              <a:t>Verbundfächer </a:t>
            </a:r>
            <a:r>
              <a:rPr lang="de-DE" sz="1600" b="1" dirty="0"/>
              <a:t>führen nicht zu einer ganzheitlichen Erfassung </a:t>
            </a:r>
            <a:r>
              <a:rPr lang="de-DE" sz="1600" dirty="0"/>
              <a:t>von Inhalten </a:t>
            </a:r>
          </a:p>
          <a:p>
            <a:pPr marL="285750" indent="-285750"/>
            <a:r>
              <a:rPr lang="de-DE" sz="1600" dirty="0"/>
              <a:t>	(Busch &amp; Mönter 2019)</a:t>
            </a:r>
          </a:p>
          <a:p>
            <a:pPr marL="285750" indent="-285750"/>
            <a:endParaRPr lang="de-DE" sz="1600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de-DE" sz="1600" dirty="0"/>
              <a:t>Verbundfächer sind oft durch </a:t>
            </a:r>
            <a:r>
              <a:rPr lang="de-DE" sz="1600" b="1" dirty="0"/>
              <a:t>geringere Unterrichtsqualität </a:t>
            </a:r>
            <a:r>
              <a:rPr lang="de-DE" sz="1600" dirty="0"/>
              <a:t>gekennzeichnet </a:t>
            </a:r>
          </a:p>
          <a:p>
            <a:pPr marL="285750" indent="-285750"/>
            <a:r>
              <a:rPr lang="de-DE" sz="1600" dirty="0"/>
              <a:t>	</a:t>
            </a:r>
            <a:r>
              <a:rPr lang="de-DE" sz="1600" dirty="0">
                <a:latin typeface="Meta Offc Pro" panose="020B0504030101020102" pitchFamily="34" charset="0"/>
              </a:rPr>
              <a:t>▸ </a:t>
            </a:r>
            <a:r>
              <a:rPr lang="de-DE" sz="1600" b="1" dirty="0"/>
              <a:t>fachfremder Unterricht </a:t>
            </a:r>
            <a:r>
              <a:rPr lang="de-DE" sz="1600" dirty="0"/>
              <a:t>(Ziegler &amp; Richter 2017)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de-DE" sz="1600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de-DE" sz="1600" dirty="0"/>
              <a:t>…</a:t>
            </a:r>
          </a:p>
          <a:p>
            <a:endParaRPr lang="de-DE" sz="1600" dirty="0"/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de-DE" sz="1600" dirty="0"/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de-DE" sz="1600" dirty="0"/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5D61755B-7B62-45B1-9A10-71C495EB2030}"/>
              </a:ext>
            </a:extLst>
          </p:cNvPr>
          <p:cNvSpPr txBox="1"/>
          <p:nvPr/>
        </p:nvSpPr>
        <p:spPr>
          <a:xfrm>
            <a:off x="11466499" y="324550"/>
            <a:ext cx="83233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4D663C9F-DD86-45E5-BD87-C68B7B828883}" type="slidenum">
              <a:rPr lang="de-DE" sz="1600" smtClean="0">
                <a:solidFill>
                  <a:srgbClr val="002E4B"/>
                </a:solidFill>
              </a:rPr>
              <a:t>11</a:t>
            </a:fld>
            <a:endParaRPr lang="de-DE" sz="1600" dirty="0">
              <a:solidFill>
                <a:srgbClr val="002E4B"/>
              </a:solidFill>
            </a:endParaRPr>
          </a:p>
        </p:txBody>
      </p:sp>
      <p:sp>
        <p:nvSpPr>
          <p:cNvPr id="2" name="Textfeld 1"/>
          <p:cNvSpPr txBox="1"/>
          <p:nvPr/>
        </p:nvSpPr>
        <p:spPr>
          <a:xfrm>
            <a:off x="8971878" y="2794445"/>
            <a:ext cx="275190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solidFill>
                  <a:srgbClr val="FF0000"/>
                </a:solidFill>
              </a:rPr>
              <a:t>Abbildung Bücherstapel </a:t>
            </a:r>
          </a:p>
          <a:p>
            <a:r>
              <a:rPr lang="de-DE" dirty="0" smtClean="0">
                <a:solidFill>
                  <a:srgbClr val="FF0000"/>
                </a:solidFill>
              </a:rPr>
              <a:t>mit Globus wurde gelöscht.</a:t>
            </a:r>
            <a:endParaRPr lang="de-DE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07616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>
            <a:extLst>
              <a:ext uri="{FF2B5EF4-FFF2-40B4-BE49-F238E27FC236}">
                <a16:creationId xmlns:a16="http://schemas.microsoft.com/office/drawing/2014/main" id="{A853A840-1C15-4D0B-B601-8217405867A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03780" y="5801258"/>
            <a:ext cx="1320299" cy="1320991"/>
          </a:xfrm>
          <a:prstGeom prst="rect">
            <a:avLst/>
          </a:prstGeom>
        </p:spPr>
      </p:pic>
      <p:sp>
        <p:nvSpPr>
          <p:cNvPr id="5" name="Rechteck 4">
            <a:extLst>
              <a:ext uri="{FF2B5EF4-FFF2-40B4-BE49-F238E27FC236}">
                <a16:creationId xmlns:a16="http://schemas.microsoft.com/office/drawing/2014/main" id="{38B202EC-CE4E-4539-8774-7AFACA361F58}"/>
              </a:ext>
            </a:extLst>
          </p:cNvPr>
          <p:cNvSpPr/>
          <p:nvPr/>
        </p:nvSpPr>
        <p:spPr>
          <a:xfrm flipV="1">
            <a:off x="722669" y="671107"/>
            <a:ext cx="11160000" cy="18000"/>
          </a:xfrm>
          <a:prstGeom prst="rect">
            <a:avLst/>
          </a:prstGeom>
          <a:solidFill>
            <a:srgbClr val="002E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AB9870B1-7DF6-467C-8193-0CFEEBB88ED6}"/>
              </a:ext>
            </a:extLst>
          </p:cNvPr>
          <p:cNvSpPr/>
          <p:nvPr/>
        </p:nvSpPr>
        <p:spPr>
          <a:xfrm flipV="1">
            <a:off x="429206" y="6438429"/>
            <a:ext cx="10620000" cy="18000"/>
          </a:xfrm>
          <a:prstGeom prst="rect">
            <a:avLst/>
          </a:prstGeom>
          <a:solidFill>
            <a:srgbClr val="002E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B71F2682-ED45-483C-B98F-43CD9AD32E1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973" y="151470"/>
            <a:ext cx="2026366" cy="645155"/>
          </a:xfrm>
          <a:prstGeom prst="rect">
            <a:avLst/>
          </a:prstGeom>
        </p:spPr>
      </p:pic>
      <p:sp>
        <p:nvSpPr>
          <p:cNvPr id="13" name="Textfeld 12">
            <a:extLst>
              <a:ext uri="{FF2B5EF4-FFF2-40B4-BE49-F238E27FC236}">
                <a16:creationId xmlns:a16="http://schemas.microsoft.com/office/drawing/2014/main" id="{5C4F5BC5-E66B-4BAA-9F86-547419852593}"/>
              </a:ext>
            </a:extLst>
          </p:cNvPr>
          <p:cNvSpPr txBox="1"/>
          <p:nvPr/>
        </p:nvSpPr>
        <p:spPr>
          <a:xfrm>
            <a:off x="888821" y="1688629"/>
            <a:ext cx="852669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3538" indent="-363538">
              <a:buFont typeface="+mj-lt"/>
              <a:buAutoNum type="arabicPeriod"/>
            </a:pPr>
            <a:r>
              <a:rPr lang="de-DE" sz="2000" b="1" dirty="0">
                <a:solidFill>
                  <a:srgbClr val="002E4B"/>
                </a:solidFill>
              </a:rPr>
              <a:t>BILDUNGSSTANDARDS GEOGRAPHIE FÜR DIE ALLGEM. HOCHSCHULREIFE</a:t>
            </a:r>
          </a:p>
          <a:p>
            <a:pPr marL="363538" indent="-363538"/>
            <a:r>
              <a:rPr lang="de-DE" b="1" dirty="0">
                <a:solidFill>
                  <a:srgbClr val="4678B4"/>
                </a:solidFill>
              </a:rPr>
              <a:t>	&gt; UNTERSTÜTZUNG UND ZERTIFIZIERUNG DURCH DIE KMK</a:t>
            </a:r>
          </a:p>
          <a:p>
            <a:pPr>
              <a:tabLst>
                <a:tab pos="363538" algn="l"/>
              </a:tabLst>
            </a:pPr>
            <a:r>
              <a:rPr lang="de-DE" b="1" dirty="0">
                <a:solidFill>
                  <a:srgbClr val="ED7D31"/>
                </a:solidFill>
              </a:rPr>
              <a:t>	</a:t>
            </a: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F70F1EB7-DFCD-40BB-B3ED-EE08149B26A6}"/>
              </a:ext>
            </a:extLst>
          </p:cNvPr>
          <p:cNvSpPr txBox="1"/>
          <p:nvPr/>
        </p:nvSpPr>
        <p:spPr>
          <a:xfrm>
            <a:off x="888821" y="2609231"/>
            <a:ext cx="9882098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 startAt="2"/>
            </a:pPr>
            <a:r>
              <a:rPr lang="de-DE" sz="2000" b="1" dirty="0">
                <a:solidFill>
                  <a:srgbClr val="002E4B"/>
                </a:solidFill>
              </a:rPr>
              <a:t>GEOGRAPHIE ALS DAS LEITFACH EINER BILDUNG FÜR NACHHALTIGE ENTWICKLUNG</a:t>
            </a:r>
          </a:p>
          <a:p>
            <a:pPr marL="342900" indent="-342900"/>
            <a:r>
              <a:rPr lang="de-DE" b="1" dirty="0">
                <a:solidFill>
                  <a:srgbClr val="ED7D31"/>
                </a:solidFill>
              </a:rPr>
              <a:t>	</a:t>
            </a:r>
            <a:r>
              <a:rPr lang="de-DE" b="1" dirty="0">
                <a:solidFill>
                  <a:srgbClr val="4678B4"/>
                </a:solidFill>
              </a:rPr>
              <a:t>&gt; FORMALE ANERKENNUNG &amp; FESTSCHREIBUNG</a:t>
            </a: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B86D8080-A461-4639-A313-CA99045E4272}"/>
              </a:ext>
            </a:extLst>
          </p:cNvPr>
          <p:cNvSpPr txBox="1"/>
          <p:nvPr/>
        </p:nvSpPr>
        <p:spPr>
          <a:xfrm>
            <a:off x="888821" y="3553373"/>
            <a:ext cx="8526696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 startAt="3"/>
            </a:pPr>
            <a:r>
              <a:rPr lang="de-DE" sz="2000" b="1" dirty="0">
                <a:solidFill>
                  <a:srgbClr val="002E4B"/>
                </a:solidFill>
              </a:rPr>
              <a:t>GEOGRAPHIE </a:t>
            </a:r>
            <a:r>
              <a:rPr lang="de-DE" sz="2000" b="1" dirty="0" smtClean="0">
                <a:solidFill>
                  <a:srgbClr val="002E4B"/>
                </a:solidFill>
              </a:rPr>
              <a:t>AUCH ALS </a:t>
            </a:r>
            <a:r>
              <a:rPr lang="de-DE" sz="2000" b="1" dirty="0">
                <a:solidFill>
                  <a:srgbClr val="002E4B"/>
                </a:solidFill>
              </a:rPr>
              <a:t>MINT-FACH</a:t>
            </a:r>
          </a:p>
          <a:p>
            <a:pPr marL="342900" indent="-342900"/>
            <a:r>
              <a:rPr lang="de-DE" b="1" dirty="0">
                <a:solidFill>
                  <a:srgbClr val="4678B4"/>
                </a:solidFill>
              </a:rPr>
              <a:t>	&gt; FORMALE ANERKENNUNG &amp; WAHLOPTION IM NW-BEREICH DER S II </a:t>
            </a:r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F9D52FFC-AA03-4CA7-8B84-E1FFD1FA9493}"/>
              </a:ext>
            </a:extLst>
          </p:cNvPr>
          <p:cNvSpPr txBox="1"/>
          <p:nvPr/>
        </p:nvSpPr>
        <p:spPr>
          <a:xfrm>
            <a:off x="888820" y="4461027"/>
            <a:ext cx="10619999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3538" indent="-363538">
              <a:buFont typeface="+mj-lt"/>
              <a:buAutoNum type="arabicPeriod" startAt="4"/>
            </a:pPr>
            <a:r>
              <a:rPr lang="de-DE" sz="2000" b="1" dirty="0">
                <a:solidFill>
                  <a:srgbClr val="002E4B"/>
                </a:solidFill>
              </a:rPr>
              <a:t>GLEICHBEHANDLUNG DER GEOGRAPHIE </a:t>
            </a:r>
          </a:p>
          <a:p>
            <a:pPr marL="363538" indent="-363538"/>
            <a:r>
              <a:rPr lang="de-DE" sz="2000" b="1" dirty="0">
                <a:solidFill>
                  <a:srgbClr val="ED7D31"/>
                </a:solidFill>
              </a:rPr>
              <a:t>	</a:t>
            </a:r>
            <a:r>
              <a:rPr lang="de-DE" b="1" dirty="0">
                <a:solidFill>
                  <a:srgbClr val="4678B4"/>
                </a:solidFill>
              </a:rPr>
              <a:t>&gt; GLEICHSTELLUNG MIT ANDEREN SACHFÄCHERN BEI DER PFLICHTBELEGUNG/KURSWAHL IN DER S II</a:t>
            </a:r>
          </a:p>
          <a:p>
            <a:pPr marL="363538" indent="-363538"/>
            <a:endParaRPr lang="de-DE" sz="2000" b="1" dirty="0">
              <a:solidFill>
                <a:srgbClr val="4678B4"/>
              </a:solidFill>
            </a:endParaRPr>
          </a:p>
          <a:p>
            <a:endParaRPr lang="de-DE" b="1" dirty="0">
              <a:solidFill>
                <a:srgbClr val="FF0000"/>
              </a:solidFill>
            </a:endParaRP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97CA87CD-0F55-4947-900B-D948076B641F}"/>
              </a:ext>
            </a:extLst>
          </p:cNvPr>
          <p:cNvSpPr txBox="1"/>
          <p:nvPr/>
        </p:nvSpPr>
        <p:spPr>
          <a:xfrm>
            <a:off x="888820" y="5362072"/>
            <a:ext cx="11160000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1950" indent="-361950">
              <a:buFont typeface="+mj-lt"/>
              <a:buAutoNum type="arabicPeriod" startAt="5"/>
            </a:pPr>
            <a:r>
              <a:rPr lang="de-DE" sz="2000" b="1" dirty="0">
                <a:solidFill>
                  <a:srgbClr val="002E4B"/>
                </a:solidFill>
              </a:rPr>
              <a:t>GEOGRAPHIE IN DER S I STÄRKEN</a:t>
            </a:r>
          </a:p>
          <a:p>
            <a:pPr marL="363538" indent="-363538"/>
            <a:r>
              <a:rPr lang="de-DE" sz="2000" b="1" dirty="0">
                <a:solidFill>
                  <a:srgbClr val="ED7D31"/>
                </a:solidFill>
              </a:rPr>
              <a:t>	</a:t>
            </a:r>
            <a:r>
              <a:rPr lang="de-DE" b="1" dirty="0">
                <a:solidFill>
                  <a:srgbClr val="4678B4"/>
                </a:solidFill>
              </a:rPr>
              <a:t>&gt; GEOGRAPHIE ALS EIGENSTÄNDIGES FACH DURCHGÄNGIG UNTERRICHTEN</a:t>
            </a:r>
          </a:p>
          <a:p>
            <a:pPr marL="363538" indent="-363538"/>
            <a:endParaRPr lang="de-DE" sz="2000" b="1" dirty="0">
              <a:solidFill>
                <a:srgbClr val="4678B4"/>
              </a:solidFill>
            </a:endParaRPr>
          </a:p>
          <a:p>
            <a:endParaRPr lang="de-DE" b="1" dirty="0">
              <a:solidFill>
                <a:srgbClr val="FF0000"/>
              </a:solidFill>
            </a:endParaRP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601CA5C3-D3C5-4BE5-8901-0B3628702B37}"/>
              </a:ext>
            </a:extLst>
          </p:cNvPr>
          <p:cNvSpPr txBox="1"/>
          <p:nvPr/>
        </p:nvSpPr>
        <p:spPr>
          <a:xfrm>
            <a:off x="722669" y="958145"/>
            <a:ext cx="78594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b="1" dirty="0">
                <a:solidFill>
                  <a:srgbClr val="ED7D31"/>
                </a:solidFill>
              </a:rPr>
              <a:t>FÜNF ZENTRALE ANLIEGEN</a:t>
            </a:r>
            <a:endParaRPr lang="de-DE" sz="3200" b="1" dirty="0">
              <a:solidFill>
                <a:srgbClr val="ED7D31"/>
              </a:solidFill>
            </a:endParaRP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D6BB765B-ED30-400A-B0BA-3155A5FA1C28}"/>
              </a:ext>
            </a:extLst>
          </p:cNvPr>
          <p:cNvSpPr txBox="1"/>
          <p:nvPr/>
        </p:nvSpPr>
        <p:spPr>
          <a:xfrm>
            <a:off x="11466499" y="324550"/>
            <a:ext cx="83233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4D663C9F-DD86-45E5-BD87-C68B7B828883}" type="slidenum">
              <a:rPr lang="de-DE" sz="1600" smtClean="0">
                <a:solidFill>
                  <a:srgbClr val="002E4B"/>
                </a:solidFill>
              </a:rPr>
              <a:t>12</a:t>
            </a:fld>
            <a:endParaRPr lang="de-DE" sz="1600" dirty="0">
              <a:solidFill>
                <a:srgbClr val="002E4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35867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>
            <a:extLst>
              <a:ext uri="{FF2B5EF4-FFF2-40B4-BE49-F238E27FC236}">
                <a16:creationId xmlns:a16="http://schemas.microsoft.com/office/drawing/2014/main" id="{A853A840-1C15-4D0B-B601-8217405867A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03780" y="5801258"/>
            <a:ext cx="1320299" cy="1320991"/>
          </a:xfrm>
          <a:prstGeom prst="rect">
            <a:avLst/>
          </a:prstGeom>
        </p:spPr>
      </p:pic>
      <p:sp>
        <p:nvSpPr>
          <p:cNvPr id="5" name="Rechteck 4">
            <a:extLst>
              <a:ext uri="{FF2B5EF4-FFF2-40B4-BE49-F238E27FC236}">
                <a16:creationId xmlns:a16="http://schemas.microsoft.com/office/drawing/2014/main" id="{38B202EC-CE4E-4539-8774-7AFACA361F58}"/>
              </a:ext>
            </a:extLst>
          </p:cNvPr>
          <p:cNvSpPr/>
          <p:nvPr/>
        </p:nvSpPr>
        <p:spPr>
          <a:xfrm flipV="1">
            <a:off x="722669" y="671107"/>
            <a:ext cx="11160000" cy="18000"/>
          </a:xfrm>
          <a:prstGeom prst="rect">
            <a:avLst/>
          </a:prstGeom>
          <a:solidFill>
            <a:srgbClr val="002E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AB9870B1-7DF6-467C-8193-0CFEEBB88ED6}"/>
              </a:ext>
            </a:extLst>
          </p:cNvPr>
          <p:cNvSpPr/>
          <p:nvPr/>
        </p:nvSpPr>
        <p:spPr>
          <a:xfrm flipV="1">
            <a:off x="429206" y="6438429"/>
            <a:ext cx="10620000" cy="18000"/>
          </a:xfrm>
          <a:prstGeom prst="rect">
            <a:avLst/>
          </a:prstGeom>
          <a:solidFill>
            <a:srgbClr val="002E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B71F2682-ED45-483C-B98F-43CD9AD32E1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973" y="151470"/>
            <a:ext cx="2026366" cy="645155"/>
          </a:xfrm>
          <a:prstGeom prst="rect">
            <a:avLst/>
          </a:prstGeom>
        </p:spPr>
      </p:pic>
      <p:sp>
        <p:nvSpPr>
          <p:cNvPr id="11" name="Textfeld 10">
            <a:extLst>
              <a:ext uri="{FF2B5EF4-FFF2-40B4-BE49-F238E27FC236}">
                <a16:creationId xmlns:a16="http://schemas.microsoft.com/office/drawing/2014/main" id="{601CA5C3-D3C5-4BE5-8901-0B3628702B37}"/>
              </a:ext>
            </a:extLst>
          </p:cNvPr>
          <p:cNvSpPr txBox="1"/>
          <p:nvPr/>
        </p:nvSpPr>
        <p:spPr>
          <a:xfrm>
            <a:off x="670675" y="958145"/>
            <a:ext cx="78594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b="1" dirty="0">
                <a:solidFill>
                  <a:srgbClr val="ED7D31"/>
                </a:solidFill>
              </a:rPr>
              <a:t>LITERATUR</a:t>
            </a:r>
            <a:endParaRPr lang="de-DE" sz="3200" b="1" dirty="0">
              <a:solidFill>
                <a:srgbClr val="ED7D31"/>
              </a:solidFill>
            </a:endParaRPr>
          </a:p>
        </p:txBody>
      </p:sp>
      <p:sp>
        <p:nvSpPr>
          <p:cNvPr id="2" name="Rechteck 1">
            <a:extLst>
              <a:ext uri="{FF2B5EF4-FFF2-40B4-BE49-F238E27FC236}">
                <a16:creationId xmlns:a16="http://schemas.microsoft.com/office/drawing/2014/main" id="{54BA4953-DD72-4A0E-A410-04D4531A654C}"/>
              </a:ext>
            </a:extLst>
          </p:cNvPr>
          <p:cNvSpPr/>
          <p:nvPr/>
        </p:nvSpPr>
        <p:spPr>
          <a:xfrm>
            <a:off x="722668" y="1586872"/>
            <a:ext cx="11159999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39738" indent="-439738" algn="just"/>
            <a:r>
              <a:rPr lang="de-DE" sz="1100" dirty="0"/>
              <a:t>Aktionsrat Bildung (2021). </a:t>
            </a:r>
            <a:r>
              <a:rPr lang="de-DE" sz="1100" i="1" dirty="0"/>
              <a:t>Nachhaltigkeit im Bildungswesen – was jetzt getan werden muss. </a:t>
            </a:r>
            <a:r>
              <a:rPr lang="de-DE" sz="1100" dirty="0"/>
              <a:t>Gutachten für die Vereinigung der Bayerischen Wirtschaft e.V. Münster: Waxmann. </a:t>
            </a:r>
          </a:p>
          <a:p>
            <a:pPr marL="439738" indent="-439738" algn="just"/>
            <a:r>
              <a:rPr lang="de-DE" sz="1100" dirty="0" err="1"/>
              <a:t>Bagoly-Simó</a:t>
            </a:r>
            <a:r>
              <a:rPr lang="de-DE" sz="1100" dirty="0"/>
              <a:t>, P. (2021). </a:t>
            </a:r>
            <a:r>
              <a:rPr lang="en-US" sz="1100" dirty="0"/>
              <a:t>Are We Sustainable Yet? Results of a Longitudinal Curriculum Study by Means of Topic-Based Indicators. </a:t>
            </a:r>
            <a:r>
              <a:rPr lang="en-US" sz="1100" i="1" dirty="0" err="1"/>
              <a:t>Zeitschrift</a:t>
            </a:r>
            <a:r>
              <a:rPr lang="en-US" sz="1100" i="1" dirty="0"/>
              <a:t> </a:t>
            </a:r>
            <a:r>
              <a:rPr lang="en-US" sz="1100" i="1" dirty="0" err="1"/>
              <a:t>für</a:t>
            </a:r>
            <a:r>
              <a:rPr lang="en-US" sz="1100" i="1" dirty="0"/>
              <a:t> </a:t>
            </a:r>
            <a:r>
              <a:rPr lang="en-US" sz="1100" i="1" dirty="0" err="1"/>
              <a:t>Geographiedidaktik</a:t>
            </a:r>
            <a:r>
              <a:rPr lang="en-US" sz="1100" dirty="0"/>
              <a:t>. 49(3), 130–148.</a:t>
            </a:r>
            <a:r>
              <a:rPr lang="de-DE" sz="1100" dirty="0"/>
              <a:t>. </a:t>
            </a:r>
          </a:p>
          <a:p>
            <a:pPr marL="439738" indent="-439738" algn="just"/>
            <a:r>
              <a:rPr lang="de-DE" sz="1100" dirty="0"/>
              <a:t>Brock, A. (2018). Verankerung von Bildung für nachhaltige Entwicklung im Bildungsbereich Schule. In Brock, A., de Haan, G., </a:t>
            </a:r>
            <a:r>
              <a:rPr lang="de-DE" sz="1100" dirty="0" err="1"/>
              <a:t>Etzkorn</a:t>
            </a:r>
            <a:r>
              <a:rPr lang="de-DE" sz="1100" dirty="0"/>
              <a:t>, N., &amp; Singer-Brodowski, Mandy (</a:t>
            </a:r>
            <a:r>
              <a:rPr lang="de-DE" sz="1100" dirty="0" err="1"/>
              <a:t>Hg</a:t>
            </a:r>
            <a:r>
              <a:rPr lang="de-DE" sz="1100" dirty="0"/>
              <a:t>.)</a:t>
            </a:r>
            <a:r>
              <a:rPr lang="de-DE" sz="1100" i="1" dirty="0"/>
              <a:t>, Wegmarken zur Transformation. Nationales Monitoring von Bildung für nachhaltige Entwicklung in Deutschland. </a:t>
            </a:r>
            <a:r>
              <a:rPr lang="de-DE" sz="1100" dirty="0"/>
              <a:t>Opladen: Verlag </a:t>
            </a:r>
            <a:r>
              <a:rPr lang="de-DE" sz="1100" dirty="0" smtClean="0"/>
              <a:t>Barbara </a:t>
            </a:r>
            <a:r>
              <a:rPr lang="de-DE" sz="1100" dirty="0"/>
              <a:t>Budrich.</a:t>
            </a:r>
          </a:p>
          <a:p>
            <a:pPr marL="439738" indent="-439738" algn="just"/>
            <a:r>
              <a:rPr lang="de-DE" sz="1100" dirty="0"/>
              <a:t>Busch, M. &amp; </a:t>
            </a:r>
            <a:r>
              <a:rPr lang="de-DE" sz="1100" dirty="0" err="1"/>
              <a:t>Mönter</a:t>
            </a:r>
            <a:r>
              <a:rPr lang="de-DE" sz="1100" dirty="0"/>
              <a:t>, L. (2019). Integrationsfach „Gesellschaftslehre“ – Zwischen transdisziplinärer Welterschließung und </a:t>
            </a:r>
            <a:r>
              <a:rPr lang="de-DE" sz="1100" dirty="0" err="1"/>
              <a:t>Deprofessionalisierung</a:t>
            </a:r>
            <a:r>
              <a:rPr lang="de-DE" sz="1100" dirty="0"/>
              <a:t>? In M. Lotz &amp; K. Pohl (</a:t>
            </a:r>
            <a:r>
              <a:rPr lang="de-DE" sz="1100" dirty="0" err="1"/>
              <a:t>Hg</a:t>
            </a:r>
            <a:r>
              <a:rPr lang="de-DE" sz="1100" dirty="0"/>
              <a:t>.), (</a:t>
            </a:r>
            <a:r>
              <a:rPr lang="de-DE" sz="1100" i="1" dirty="0"/>
              <a:t>Gesellschaft im Wandel – Neue Aufgaben für die politische Bildung und ihre Didaktik!? (</a:t>
            </a:r>
            <a:r>
              <a:rPr lang="de-DE" sz="1100" dirty="0"/>
              <a:t>133-1409).</a:t>
            </a:r>
            <a:r>
              <a:rPr lang="de-DE" sz="1100" i="1" dirty="0"/>
              <a:t> </a:t>
            </a:r>
            <a:r>
              <a:rPr lang="de-DE" sz="1100" dirty="0"/>
              <a:t>Schriftenreihe der GPJE. Frankfurt a.M.: Wochenschau. </a:t>
            </a:r>
          </a:p>
          <a:p>
            <a:pPr marL="439738" indent="-439738" algn="just"/>
            <a:r>
              <a:rPr lang="de-DE" sz="1100" dirty="0" err="1"/>
              <a:t>DGfG</a:t>
            </a:r>
            <a:r>
              <a:rPr lang="de-DE" sz="1100" dirty="0"/>
              <a:t> - Deutsche Gesellschaft für Geographie (</a:t>
            </a:r>
            <a:r>
              <a:rPr lang="de-DE" sz="1100" dirty="0" err="1"/>
              <a:t>Hg</a:t>
            </a:r>
            <a:r>
              <a:rPr lang="de-DE" sz="1100" dirty="0"/>
              <a:t>.) (2010). </a:t>
            </a:r>
            <a:r>
              <a:rPr lang="de-DE" sz="1100" i="1" dirty="0"/>
              <a:t>Rahmenvorgaben für die Lehrerausbildung im Fach Geographie an deutschen Universitäten und Hochschulen</a:t>
            </a:r>
            <a:r>
              <a:rPr lang="de-DE" sz="1100" dirty="0"/>
              <a:t>. Bonn: </a:t>
            </a:r>
            <a:r>
              <a:rPr lang="de-DE" sz="1100" dirty="0" err="1"/>
              <a:t>DGfG</a:t>
            </a:r>
            <a:r>
              <a:rPr lang="de-DE" sz="1100" dirty="0"/>
              <a:t>.</a:t>
            </a:r>
          </a:p>
          <a:p>
            <a:pPr marL="439738" indent="-439738" algn="just"/>
            <a:r>
              <a:rPr lang="de-DE" sz="1100" dirty="0" err="1"/>
              <a:t>DGfG</a:t>
            </a:r>
            <a:r>
              <a:rPr lang="de-DE" sz="1100" dirty="0"/>
              <a:t> - Deutsche Gesellschaft für Geographie (</a:t>
            </a:r>
            <a:r>
              <a:rPr lang="de-DE" sz="1100" dirty="0" err="1"/>
              <a:t>Hg</a:t>
            </a:r>
            <a:r>
              <a:rPr lang="de-DE" sz="1100" dirty="0"/>
              <a:t>.) (2020). </a:t>
            </a:r>
            <a:r>
              <a:rPr lang="de-DE" sz="1100" i="1" dirty="0"/>
              <a:t>Bildungsstandards im Fach Geographie für den mittleren Schulabschluss. Mit Aufgabenbeispielen.</a:t>
            </a:r>
            <a:r>
              <a:rPr lang="de-DE" sz="1100" dirty="0"/>
              <a:t> Bonn: </a:t>
            </a:r>
            <a:r>
              <a:rPr lang="de-DE" sz="1100" dirty="0" err="1"/>
              <a:t>DGfG</a:t>
            </a:r>
            <a:r>
              <a:rPr lang="de-DE" sz="1100" dirty="0"/>
              <a:t>.</a:t>
            </a:r>
          </a:p>
          <a:p>
            <a:pPr marL="439738" indent="-439738" algn="just"/>
            <a:r>
              <a:rPr lang="de-DE" sz="1100" dirty="0"/>
              <a:t>Gans, P., Hemmer, I., Hemmer, M. &amp; </a:t>
            </a:r>
            <a:r>
              <a:rPr lang="de-DE" sz="1100" dirty="0" err="1"/>
              <a:t>Miener</a:t>
            </a:r>
            <a:r>
              <a:rPr lang="de-DE" sz="1100" dirty="0"/>
              <a:t>, K. P. (2018). The </a:t>
            </a:r>
            <a:r>
              <a:rPr lang="de-DE" sz="1100" dirty="0" err="1"/>
              <a:t>perception</a:t>
            </a:r>
            <a:r>
              <a:rPr lang="de-DE" sz="1100" dirty="0"/>
              <a:t> </a:t>
            </a:r>
            <a:r>
              <a:rPr lang="de-DE" sz="1100" dirty="0" err="1"/>
              <a:t>of</a:t>
            </a:r>
            <a:r>
              <a:rPr lang="de-DE" sz="1100" dirty="0"/>
              <a:t> </a:t>
            </a:r>
            <a:r>
              <a:rPr lang="de-DE" sz="1100" dirty="0" err="1"/>
              <a:t>geography</a:t>
            </a:r>
            <a:r>
              <a:rPr lang="de-DE" sz="1100" dirty="0"/>
              <a:t> </a:t>
            </a:r>
            <a:r>
              <a:rPr lang="de-DE" sz="1100" dirty="0" err="1"/>
              <a:t>among</a:t>
            </a:r>
            <a:r>
              <a:rPr lang="de-DE" sz="1100" dirty="0"/>
              <a:t> </a:t>
            </a:r>
            <a:r>
              <a:rPr lang="de-DE" sz="1100" dirty="0" err="1"/>
              <a:t>the</a:t>
            </a:r>
            <a:r>
              <a:rPr lang="de-DE" sz="1100" dirty="0"/>
              <a:t> German </a:t>
            </a:r>
            <a:r>
              <a:rPr lang="de-DE" sz="1100" dirty="0" err="1"/>
              <a:t>population</a:t>
            </a:r>
            <a:r>
              <a:rPr lang="de-DE" sz="1100" dirty="0"/>
              <a:t> – </a:t>
            </a:r>
            <a:r>
              <a:rPr lang="de-DE" sz="1100" dirty="0" err="1"/>
              <a:t>findings</a:t>
            </a:r>
            <a:r>
              <a:rPr lang="de-DE" sz="1100" dirty="0"/>
              <a:t> </a:t>
            </a:r>
            <a:r>
              <a:rPr lang="de-DE" sz="1100" dirty="0" err="1"/>
              <a:t>of</a:t>
            </a:r>
            <a:r>
              <a:rPr lang="de-DE" sz="1100" dirty="0"/>
              <a:t> a </a:t>
            </a:r>
            <a:r>
              <a:rPr lang="de-DE" sz="1100" dirty="0" err="1"/>
              <a:t>representative</a:t>
            </a:r>
            <a:r>
              <a:rPr lang="de-DE" sz="1100" dirty="0"/>
              <a:t> </a:t>
            </a:r>
            <a:r>
              <a:rPr lang="de-DE" sz="1100" dirty="0" err="1"/>
              <a:t>survey</a:t>
            </a:r>
            <a:r>
              <a:rPr lang="de-DE" sz="1100" dirty="0"/>
              <a:t>. </a:t>
            </a:r>
            <a:r>
              <a:rPr lang="de-DE" sz="1100" i="1" dirty="0"/>
              <a:t>Erdkunde</a:t>
            </a:r>
            <a:r>
              <a:rPr lang="de-DE" sz="1100" dirty="0"/>
              <a:t> 72 (1), 23-39. </a:t>
            </a:r>
          </a:p>
          <a:p>
            <a:pPr marL="439738" indent="-439738" algn="just"/>
            <a:r>
              <a:rPr lang="de-DE" sz="1100" dirty="0"/>
              <a:t>Hemmer, I. &amp; Hemmer, M. (</a:t>
            </a:r>
            <a:r>
              <a:rPr lang="de-DE" sz="1100" dirty="0" err="1"/>
              <a:t>Hg</a:t>
            </a:r>
            <a:r>
              <a:rPr lang="de-DE" sz="1100" dirty="0"/>
              <a:t>.) (2010). </a:t>
            </a:r>
            <a:r>
              <a:rPr lang="de-DE" sz="1100" i="1" dirty="0"/>
              <a:t>Schülerinteresse an Themen, Regionen und Arbeitsweisen des Geographieunterrichts : Ergebnisse der empirischen Forschung und deren Konsequenzen für die Unterrichtspraxis</a:t>
            </a:r>
            <a:r>
              <a:rPr lang="de-DE" sz="1100" dirty="0"/>
              <a:t>. - Weingarten : Selbstverlag des Hochschulverbands für Geographie und ihre Didaktik.</a:t>
            </a:r>
          </a:p>
          <a:p>
            <a:pPr marL="439738" indent="-439738" algn="just"/>
            <a:r>
              <a:rPr lang="de-DE" sz="1100" dirty="0"/>
              <a:t>Hemmer, I. &amp; Hemmer, M. (2021). Das Interesse von Schülerinnen und Schülern an geographischen Themen, Regionen und Arbeitsweisen – ein Bundeslandvergleich zwischen Bayern und Nordrhein-Westfalen. </a:t>
            </a:r>
            <a:r>
              <a:rPr lang="de-DE" sz="1100" i="1" dirty="0"/>
              <a:t>Zeitschrift für Geographiedidaktik</a:t>
            </a:r>
            <a:r>
              <a:rPr lang="de-DE" sz="1100" dirty="0"/>
              <a:t>. Vol. 49(1), 3 – 24. </a:t>
            </a:r>
          </a:p>
          <a:p>
            <a:pPr marL="439738" indent="-439738" algn="just"/>
            <a:r>
              <a:rPr lang="de-DE" sz="1100" dirty="0"/>
              <a:t>Mehren, R., </a:t>
            </a:r>
            <a:r>
              <a:rPr lang="de-DE" sz="1100" dirty="0" err="1"/>
              <a:t>Rempfler</a:t>
            </a:r>
            <a:r>
              <a:rPr lang="de-DE" sz="1100" dirty="0"/>
              <a:t>, A., Buchholz, J., Hartig, J., &amp; Ulrich-Riedhammer, E. (2018). System </a:t>
            </a:r>
            <a:r>
              <a:rPr lang="de-DE" sz="1100" dirty="0" err="1"/>
              <a:t>competence</a:t>
            </a:r>
            <a:r>
              <a:rPr lang="de-DE" sz="1100" dirty="0"/>
              <a:t> </a:t>
            </a:r>
            <a:r>
              <a:rPr lang="de-DE" sz="1100" dirty="0" err="1"/>
              <a:t>modelling</a:t>
            </a:r>
            <a:r>
              <a:rPr lang="de-DE" sz="1100" dirty="0"/>
              <a:t>: </a:t>
            </a:r>
            <a:r>
              <a:rPr lang="de-DE" sz="1100" dirty="0" err="1"/>
              <a:t>Theoretical</a:t>
            </a:r>
            <a:r>
              <a:rPr lang="de-DE" sz="1100" dirty="0"/>
              <a:t> </a:t>
            </a:r>
            <a:r>
              <a:rPr lang="de-DE" sz="1100" dirty="0" err="1"/>
              <a:t>foundation</a:t>
            </a:r>
            <a:r>
              <a:rPr lang="de-DE" sz="1100" dirty="0"/>
              <a:t> and </a:t>
            </a:r>
            <a:r>
              <a:rPr lang="de-DE" sz="1100" dirty="0" err="1"/>
              <a:t>empirical</a:t>
            </a:r>
            <a:r>
              <a:rPr lang="de-DE" sz="1100" dirty="0"/>
              <a:t> </a:t>
            </a:r>
            <a:r>
              <a:rPr lang="de-DE" sz="1100" dirty="0" err="1"/>
              <a:t>validation</a:t>
            </a:r>
            <a:r>
              <a:rPr lang="de-DE" sz="1100" dirty="0"/>
              <a:t> </a:t>
            </a:r>
            <a:r>
              <a:rPr lang="de-DE" sz="1100" dirty="0" err="1"/>
              <a:t>of</a:t>
            </a:r>
            <a:r>
              <a:rPr lang="de-DE" sz="1100" dirty="0"/>
              <a:t> a </a:t>
            </a:r>
            <a:r>
              <a:rPr lang="de-DE" sz="1100" dirty="0" err="1"/>
              <a:t>model</a:t>
            </a:r>
            <a:r>
              <a:rPr lang="de-DE" sz="1100" dirty="0"/>
              <a:t> </a:t>
            </a:r>
            <a:r>
              <a:rPr lang="de-DE" sz="1100" dirty="0" err="1"/>
              <a:t>involving</a:t>
            </a:r>
            <a:r>
              <a:rPr lang="de-DE" sz="1100" dirty="0"/>
              <a:t> </a:t>
            </a:r>
            <a:r>
              <a:rPr lang="de-DE" sz="1100" dirty="0" err="1"/>
              <a:t>natural</a:t>
            </a:r>
            <a:r>
              <a:rPr lang="de-DE" sz="1100" dirty="0"/>
              <a:t>, social, and human-environment </a:t>
            </a:r>
            <a:r>
              <a:rPr lang="de-DE" sz="1100" dirty="0" err="1"/>
              <a:t>systems</a:t>
            </a:r>
            <a:r>
              <a:rPr lang="de-DE" sz="1100" dirty="0"/>
              <a:t>. Journal </a:t>
            </a:r>
            <a:r>
              <a:rPr lang="de-DE" sz="1100" dirty="0" err="1"/>
              <a:t>of</a:t>
            </a:r>
            <a:r>
              <a:rPr lang="de-DE" sz="1100" dirty="0"/>
              <a:t> Research in Science Teaching, 55(5), 685-711. </a:t>
            </a:r>
          </a:p>
          <a:p>
            <a:pPr marL="439738" indent="-439738" algn="just"/>
            <a:r>
              <a:rPr lang="de-DE" sz="1100" dirty="0"/>
              <a:t>Schöniger, J. (2015). </a:t>
            </a:r>
            <a:r>
              <a:rPr lang="de-DE" sz="1100" i="1" dirty="0"/>
              <a:t>Geoinformationen als „Rohstoff der digitalen Gesellschaft“ </a:t>
            </a:r>
            <a:r>
              <a:rPr lang="de-DE" sz="1100" dirty="0"/>
              <a:t>– Interview mit Johannes Schöniger. 18. Juni 2015. Online unter https://blog.de.fujitsu.com/branchen/egov/geoinformationen-als-rohstoff-der-digitalen-gesellschaft-interview-mit-johannes-schoeniger/ </a:t>
            </a:r>
          </a:p>
          <a:p>
            <a:pPr marL="439738" indent="-439738" algn="just"/>
            <a:r>
              <a:rPr lang="de-DE" sz="1100" dirty="0"/>
              <a:t>Siegmund, A. &amp; Siegmund, A. (2021). </a:t>
            </a:r>
            <a:r>
              <a:rPr lang="de-DE" sz="1100" i="1" dirty="0"/>
              <a:t>Analyse zur Verankerung von Klimabildung in den formalen Lehrvorgaben für Schulen und Bildungseinrichtungen in Deutschland. </a:t>
            </a:r>
            <a:r>
              <a:rPr lang="de-DE" sz="1100" dirty="0"/>
              <a:t>Erstellt von der SIEGMUND Space &amp; Education gGmbH und der Research Group </a:t>
            </a:r>
            <a:r>
              <a:rPr lang="de-DE" sz="1100" dirty="0" err="1"/>
              <a:t>for</a:t>
            </a:r>
            <a:r>
              <a:rPr lang="de-DE" sz="1100" dirty="0"/>
              <a:t> Earth Observation (´</a:t>
            </a:r>
            <a:r>
              <a:rPr lang="de-DE" sz="1100" dirty="0" err="1"/>
              <a:t>geo</a:t>
            </a:r>
            <a:r>
              <a:rPr lang="de-DE" sz="1100" dirty="0"/>
              <a:t>) an der PH Heidelberg im Auftrag des Bundesministeriums für Umwelt, Naturschutz und nukleare Sicherheit. Heidelberg: SIEGMUND Space &amp; Education.</a:t>
            </a:r>
          </a:p>
          <a:p>
            <a:pPr marL="439738" indent="-439738" algn="just"/>
            <a:r>
              <a:rPr lang="de-DE" sz="1100" dirty="0" err="1"/>
              <a:t>Waltner</a:t>
            </a:r>
            <a:r>
              <a:rPr lang="de-DE" sz="1100" dirty="0"/>
              <a:t>, E.-M., Rieß, W., </a:t>
            </a:r>
            <a:r>
              <a:rPr lang="de-DE" sz="1100" dirty="0" err="1"/>
              <a:t>Mischo</a:t>
            </a:r>
            <a:r>
              <a:rPr lang="de-DE" sz="1100" dirty="0"/>
              <a:t>, C., </a:t>
            </a:r>
            <a:r>
              <a:rPr lang="de-DE" sz="1100" dirty="0" err="1"/>
              <a:t>Hörsch</a:t>
            </a:r>
            <a:r>
              <a:rPr lang="de-DE" sz="1100" dirty="0"/>
              <a:t>, C. &amp; </a:t>
            </a:r>
            <a:r>
              <a:rPr lang="de-DE" sz="1100" dirty="0" err="1"/>
              <a:t>Scharenberg</a:t>
            </a:r>
            <a:r>
              <a:rPr lang="de-DE" sz="1100" dirty="0"/>
              <a:t>, K. (2021). </a:t>
            </a:r>
            <a:r>
              <a:rPr lang="de-DE" sz="1100" i="1" dirty="0"/>
              <a:t>Bildung für nachhaltige Entwicklung. Umsetzung eines neuen Leitprinzips und seinen Effekte auf Schüler/  -innenseite. </a:t>
            </a:r>
            <a:r>
              <a:rPr lang="de-DE" sz="1100" dirty="0"/>
              <a:t>Abschlussbericht. Freiburg: PH Freiburg. </a:t>
            </a:r>
          </a:p>
          <a:p>
            <a:pPr marL="439738" indent="-439738" algn="just"/>
            <a:r>
              <a:rPr lang="de-DE" sz="1100" dirty="0"/>
              <a:t>Ziegler, C. &amp; Richter, D. (2017). Der Einfluss fachfremden Unterrichts auf die Schülerleistung: Können Unterschiede in der Klassenzusammensetzung zur Erklärung beitragen? </a:t>
            </a:r>
            <a:r>
              <a:rPr lang="de-DE" sz="1100" i="1" dirty="0"/>
              <a:t>Unterrichtswissenschaft, 45</a:t>
            </a:r>
            <a:r>
              <a:rPr lang="de-DE" sz="1100" dirty="0"/>
              <a:t>(2) 136-155. </a:t>
            </a:r>
          </a:p>
          <a:p>
            <a:pPr algn="just"/>
            <a:endParaRPr lang="de-DE" sz="1600" dirty="0"/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50D6828B-E873-40B7-B5DA-F5B4997E72A3}"/>
              </a:ext>
            </a:extLst>
          </p:cNvPr>
          <p:cNvSpPr txBox="1"/>
          <p:nvPr/>
        </p:nvSpPr>
        <p:spPr>
          <a:xfrm>
            <a:off x="11466499" y="324550"/>
            <a:ext cx="83233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4D663C9F-DD86-45E5-BD87-C68B7B828883}" type="slidenum">
              <a:rPr lang="de-DE" sz="1600" smtClean="0">
                <a:solidFill>
                  <a:srgbClr val="002E4B"/>
                </a:solidFill>
              </a:rPr>
              <a:t>13</a:t>
            </a:fld>
            <a:endParaRPr lang="de-DE" sz="1600" dirty="0">
              <a:solidFill>
                <a:srgbClr val="002E4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58591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>
            <a:extLst>
              <a:ext uri="{FF2B5EF4-FFF2-40B4-BE49-F238E27FC236}">
                <a16:creationId xmlns:a16="http://schemas.microsoft.com/office/drawing/2014/main" id="{A853A840-1C15-4D0B-B601-8217405867A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03780" y="5801258"/>
            <a:ext cx="1320299" cy="1320991"/>
          </a:xfrm>
          <a:prstGeom prst="rect">
            <a:avLst/>
          </a:prstGeom>
        </p:spPr>
      </p:pic>
      <p:sp>
        <p:nvSpPr>
          <p:cNvPr id="5" name="Rechteck 4">
            <a:extLst>
              <a:ext uri="{FF2B5EF4-FFF2-40B4-BE49-F238E27FC236}">
                <a16:creationId xmlns:a16="http://schemas.microsoft.com/office/drawing/2014/main" id="{38B202EC-CE4E-4539-8774-7AFACA361F58}"/>
              </a:ext>
            </a:extLst>
          </p:cNvPr>
          <p:cNvSpPr/>
          <p:nvPr/>
        </p:nvSpPr>
        <p:spPr>
          <a:xfrm flipV="1">
            <a:off x="722669" y="671107"/>
            <a:ext cx="11160000" cy="18000"/>
          </a:xfrm>
          <a:prstGeom prst="rect">
            <a:avLst/>
          </a:prstGeom>
          <a:solidFill>
            <a:srgbClr val="002E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AB9870B1-7DF6-467C-8193-0CFEEBB88ED6}"/>
              </a:ext>
            </a:extLst>
          </p:cNvPr>
          <p:cNvSpPr/>
          <p:nvPr/>
        </p:nvSpPr>
        <p:spPr>
          <a:xfrm flipV="1">
            <a:off x="429206" y="6438429"/>
            <a:ext cx="10620000" cy="18000"/>
          </a:xfrm>
          <a:prstGeom prst="rect">
            <a:avLst/>
          </a:prstGeom>
          <a:solidFill>
            <a:srgbClr val="002E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B71F2682-ED45-483C-B98F-43CD9AD32E1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973" y="151470"/>
            <a:ext cx="2026366" cy="645155"/>
          </a:xfrm>
          <a:prstGeom prst="rect">
            <a:avLst/>
          </a:prstGeom>
        </p:spPr>
      </p:pic>
      <p:sp>
        <p:nvSpPr>
          <p:cNvPr id="8" name="Textfeld 7">
            <a:extLst>
              <a:ext uri="{FF2B5EF4-FFF2-40B4-BE49-F238E27FC236}">
                <a16:creationId xmlns:a16="http://schemas.microsoft.com/office/drawing/2014/main" id="{043B21C2-AEAD-4BA9-AB5A-D875F69BFA03}"/>
              </a:ext>
            </a:extLst>
          </p:cNvPr>
          <p:cNvSpPr txBox="1"/>
          <p:nvPr/>
        </p:nvSpPr>
        <p:spPr>
          <a:xfrm>
            <a:off x="6641268" y="1416305"/>
            <a:ext cx="7462864" cy="46628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b="1" dirty="0">
                <a:solidFill>
                  <a:srgbClr val="ED7D31"/>
                </a:solidFill>
              </a:rPr>
              <a:t>Die großen Herausforderungen </a:t>
            </a:r>
          </a:p>
          <a:p>
            <a:r>
              <a:rPr lang="de-DE" sz="2600" b="1" dirty="0">
                <a:solidFill>
                  <a:srgbClr val="ED7D31"/>
                </a:solidFill>
              </a:rPr>
              <a:t>des 21. Jahrhunderts sind  </a:t>
            </a:r>
          </a:p>
          <a:p>
            <a:r>
              <a:rPr lang="de-DE" sz="2600" b="1" dirty="0">
                <a:solidFill>
                  <a:srgbClr val="ED7D31"/>
                </a:solidFill>
              </a:rPr>
              <a:t>Themen des Schulfachs Geographie</a:t>
            </a:r>
          </a:p>
          <a:p>
            <a:endParaRPr lang="de-DE" sz="1400" b="1" dirty="0">
              <a:solidFill>
                <a:srgbClr val="ED7D31"/>
              </a:solidFill>
            </a:endParaRPr>
          </a:p>
          <a:p>
            <a:r>
              <a:rPr lang="de-DE" b="1" dirty="0">
                <a:solidFill>
                  <a:srgbClr val="ED7D31"/>
                </a:solidFill>
                <a:latin typeface="Meta Offc Pro" panose="020B0504030101020102" pitchFamily="34" charset="0"/>
              </a:rPr>
              <a:t>▸ </a:t>
            </a:r>
            <a:r>
              <a:rPr lang="de-DE" b="1" dirty="0"/>
              <a:t>Mensch-Umwelt-System</a:t>
            </a:r>
          </a:p>
          <a:p>
            <a:r>
              <a:rPr lang="de-DE" b="1" dirty="0"/>
              <a:t>   </a:t>
            </a:r>
            <a:r>
              <a:rPr lang="de-DE" dirty="0"/>
              <a:t>Ursache &gt; Folgen &gt; Gegenmaßnahmen</a:t>
            </a:r>
          </a:p>
          <a:p>
            <a:endParaRPr lang="de-DE" sz="700" dirty="0"/>
          </a:p>
          <a:p>
            <a:r>
              <a:rPr lang="de-DE" b="1" dirty="0">
                <a:solidFill>
                  <a:srgbClr val="ED7D31"/>
                </a:solidFill>
                <a:latin typeface="Meta Offc Pro" panose="020B0504030101020102" pitchFamily="34" charset="0"/>
              </a:rPr>
              <a:t>▸</a:t>
            </a:r>
            <a:r>
              <a:rPr lang="de-DE" dirty="0"/>
              <a:t> </a:t>
            </a:r>
            <a:r>
              <a:rPr lang="de-DE" b="1" dirty="0"/>
              <a:t>Raum</a:t>
            </a:r>
          </a:p>
          <a:p>
            <a:endParaRPr lang="de-DE" sz="2800" b="1" dirty="0">
              <a:solidFill>
                <a:srgbClr val="ED7D31"/>
              </a:solidFill>
            </a:endParaRPr>
          </a:p>
          <a:p>
            <a:endParaRPr lang="de-DE" sz="2800" b="1" dirty="0">
              <a:solidFill>
                <a:srgbClr val="ED7D31"/>
              </a:solidFill>
            </a:endParaRPr>
          </a:p>
          <a:p>
            <a:endParaRPr lang="de-DE" sz="1400" b="1" dirty="0">
              <a:solidFill>
                <a:srgbClr val="ED7D31"/>
              </a:solidFill>
            </a:endParaRPr>
          </a:p>
          <a:p>
            <a:endParaRPr lang="de-DE" sz="1000" b="1" dirty="0">
              <a:solidFill>
                <a:srgbClr val="ED7D31"/>
              </a:solidFill>
            </a:endParaRPr>
          </a:p>
          <a:p>
            <a:r>
              <a:rPr lang="de-DE" sz="2700" b="1" dirty="0">
                <a:solidFill>
                  <a:srgbClr val="ED7D31"/>
                </a:solidFill>
              </a:rPr>
              <a:t>Geographie ist </a:t>
            </a:r>
          </a:p>
          <a:p>
            <a:r>
              <a:rPr lang="de-DE" sz="2700" b="1" dirty="0">
                <a:solidFill>
                  <a:srgbClr val="ED7D31"/>
                </a:solidFill>
              </a:rPr>
              <a:t>DAS ZUKUNFTSFACH</a:t>
            </a:r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B8EC8A83-DAE9-46E4-A2C6-718BB7AF6638}"/>
              </a:ext>
            </a:extLst>
          </p:cNvPr>
          <p:cNvSpPr txBox="1"/>
          <p:nvPr/>
        </p:nvSpPr>
        <p:spPr>
          <a:xfrm>
            <a:off x="643188" y="2436381"/>
            <a:ext cx="16649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400" dirty="0"/>
              <a:t>Anthropogener Klimawandel</a:t>
            </a:r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CE6F93DB-CD7E-471B-A173-E6E8525AC1B1}"/>
              </a:ext>
            </a:extLst>
          </p:cNvPr>
          <p:cNvSpPr txBox="1"/>
          <p:nvPr/>
        </p:nvSpPr>
        <p:spPr>
          <a:xfrm>
            <a:off x="2571980" y="2436381"/>
            <a:ext cx="17285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400" dirty="0"/>
              <a:t>Absolute </a:t>
            </a:r>
          </a:p>
          <a:p>
            <a:pPr algn="ctr"/>
            <a:r>
              <a:rPr lang="de-DE" sz="1400" dirty="0"/>
              <a:t>Armut</a:t>
            </a:r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DEC8ACF5-685B-43BC-8548-6B85AE702245}"/>
              </a:ext>
            </a:extLst>
          </p:cNvPr>
          <p:cNvSpPr txBox="1"/>
          <p:nvPr/>
        </p:nvSpPr>
        <p:spPr>
          <a:xfrm>
            <a:off x="4564426" y="2466524"/>
            <a:ext cx="17550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400" dirty="0"/>
              <a:t>Geopolitische Konflikte</a:t>
            </a:r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54B4983F-7F91-434F-8B90-1DB0FD16FC19}"/>
              </a:ext>
            </a:extLst>
          </p:cNvPr>
          <p:cNvSpPr txBox="1"/>
          <p:nvPr/>
        </p:nvSpPr>
        <p:spPr>
          <a:xfrm>
            <a:off x="643188" y="4005250"/>
            <a:ext cx="16649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400" dirty="0"/>
              <a:t>Ausbreitung von </a:t>
            </a:r>
          </a:p>
          <a:p>
            <a:pPr algn="ctr"/>
            <a:r>
              <a:rPr lang="de-DE" sz="1400" dirty="0"/>
              <a:t>Krankheiten </a:t>
            </a:r>
          </a:p>
        </p:txBody>
      </p:sp>
      <p:sp>
        <p:nvSpPr>
          <p:cNvPr id="22" name="Textfeld 21">
            <a:extLst>
              <a:ext uri="{FF2B5EF4-FFF2-40B4-BE49-F238E27FC236}">
                <a16:creationId xmlns:a16="http://schemas.microsoft.com/office/drawing/2014/main" id="{1B8C46A6-CD35-490C-A6BF-54E97A74C5E7}"/>
              </a:ext>
            </a:extLst>
          </p:cNvPr>
          <p:cNvSpPr txBox="1"/>
          <p:nvPr/>
        </p:nvSpPr>
        <p:spPr>
          <a:xfrm>
            <a:off x="2627620" y="4023169"/>
            <a:ext cx="16729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400" dirty="0"/>
              <a:t>Verlust der Biodiversität</a:t>
            </a:r>
          </a:p>
        </p:txBody>
      </p:sp>
      <p:sp>
        <p:nvSpPr>
          <p:cNvPr id="23" name="Textfeld 22">
            <a:extLst>
              <a:ext uri="{FF2B5EF4-FFF2-40B4-BE49-F238E27FC236}">
                <a16:creationId xmlns:a16="http://schemas.microsoft.com/office/drawing/2014/main" id="{56A7C23E-652B-4C40-A4FD-40D797C03B82}"/>
              </a:ext>
            </a:extLst>
          </p:cNvPr>
          <p:cNvSpPr txBox="1"/>
          <p:nvPr/>
        </p:nvSpPr>
        <p:spPr>
          <a:xfrm>
            <a:off x="4612842" y="4012680"/>
            <a:ext cx="1706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400" dirty="0"/>
              <a:t>Weltweite </a:t>
            </a:r>
          </a:p>
          <a:p>
            <a:pPr algn="ctr"/>
            <a:r>
              <a:rPr lang="de-DE" sz="1400" dirty="0"/>
              <a:t>Migration</a:t>
            </a:r>
          </a:p>
        </p:txBody>
      </p:sp>
      <p:sp>
        <p:nvSpPr>
          <p:cNvPr id="29" name="Textfeld 28">
            <a:extLst>
              <a:ext uri="{FF2B5EF4-FFF2-40B4-BE49-F238E27FC236}">
                <a16:creationId xmlns:a16="http://schemas.microsoft.com/office/drawing/2014/main" id="{85CD5F37-5C75-468F-977C-B2D3C120D557}"/>
              </a:ext>
            </a:extLst>
          </p:cNvPr>
          <p:cNvSpPr txBox="1"/>
          <p:nvPr/>
        </p:nvSpPr>
        <p:spPr>
          <a:xfrm>
            <a:off x="735631" y="5410628"/>
            <a:ext cx="166492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de-DE" sz="1400" dirty="0"/>
          </a:p>
          <a:p>
            <a:pPr algn="ctr"/>
            <a:r>
              <a:rPr lang="de-DE" sz="1400" dirty="0"/>
              <a:t>Auswirkungen  von Georisiken</a:t>
            </a:r>
          </a:p>
        </p:txBody>
      </p:sp>
      <p:sp>
        <p:nvSpPr>
          <p:cNvPr id="30" name="Textfeld 29">
            <a:extLst>
              <a:ext uri="{FF2B5EF4-FFF2-40B4-BE49-F238E27FC236}">
                <a16:creationId xmlns:a16="http://schemas.microsoft.com/office/drawing/2014/main" id="{9563A303-701B-4AA3-BB9F-7160BDEC8DA9}"/>
              </a:ext>
            </a:extLst>
          </p:cNvPr>
          <p:cNvSpPr txBox="1"/>
          <p:nvPr/>
        </p:nvSpPr>
        <p:spPr>
          <a:xfrm>
            <a:off x="2615661" y="5606934"/>
            <a:ext cx="16729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400" dirty="0"/>
              <a:t>Negative Folgen der Globalisierung</a:t>
            </a:r>
          </a:p>
        </p:txBody>
      </p:sp>
      <p:sp>
        <p:nvSpPr>
          <p:cNvPr id="31" name="Textfeld 30">
            <a:extLst>
              <a:ext uri="{FF2B5EF4-FFF2-40B4-BE49-F238E27FC236}">
                <a16:creationId xmlns:a16="http://schemas.microsoft.com/office/drawing/2014/main" id="{5FCF594E-6D7A-49A2-A805-B4C686A6AA18}"/>
              </a:ext>
            </a:extLst>
          </p:cNvPr>
          <p:cNvSpPr txBox="1"/>
          <p:nvPr/>
        </p:nvSpPr>
        <p:spPr>
          <a:xfrm>
            <a:off x="4600883" y="5596445"/>
            <a:ext cx="1706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400" dirty="0"/>
              <a:t>Verschmutzung der Ozeane</a:t>
            </a:r>
          </a:p>
        </p:txBody>
      </p:sp>
      <p:sp>
        <p:nvSpPr>
          <p:cNvPr id="26" name="Textfeld 25">
            <a:extLst>
              <a:ext uri="{FF2B5EF4-FFF2-40B4-BE49-F238E27FC236}">
                <a16:creationId xmlns:a16="http://schemas.microsoft.com/office/drawing/2014/main" id="{9FF51565-284F-4318-A4B1-CAED7D0F23BC}"/>
              </a:ext>
            </a:extLst>
          </p:cNvPr>
          <p:cNvSpPr txBox="1"/>
          <p:nvPr/>
        </p:nvSpPr>
        <p:spPr>
          <a:xfrm>
            <a:off x="11466499" y="324550"/>
            <a:ext cx="83233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4D663C9F-DD86-45E5-BD87-C68B7B828883}" type="slidenum">
              <a:rPr lang="de-DE" sz="1600" smtClean="0">
                <a:solidFill>
                  <a:srgbClr val="002E4B"/>
                </a:solidFill>
              </a:rPr>
              <a:t>2</a:t>
            </a:fld>
            <a:endParaRPr lang="de-DE" sz="1600" dirty="0">
              <a:solidFill>
                <a:srgbClr val="002E4B"/>
              </a:solidFill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722669" y="1150795"/>
            <a:ext cx="450360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solidFill>
                  <a:srgbClr val="FF0000"/>
                </a:solidFill>
              </a:rPr>
              <a:t>Aus urheberrechtlichen Gründen wurden </a:t>
            </a:r>
          </a:p>
          <a:p>
            <a:r>
              <a:rPr lang="de-DE" dirty="0" smtClean="0">
                <a:solidFill>
                  <a:srgbClr val="FF0000"/>
                </a:solidFill>
              </a:rPr>
              <a:t>alle Fotos/Abbildungen in dieser PPT gelöscht.</a:t>
            </a:r>
            <a:endParaRPr lang="de-DE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79154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>
            <a:extLst>
              <a:ext uri="{FF2B5EF4-FFF2-40B4-BE49-F238E27FC236}">
                <a16:creationId xmlns:a16="http://schemas.microsoft.com/office/drawing/2014/main" id="{A853A840-1C15-4D0B-B601-8217405867A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03780" y="5801258"/>
            <a:ext cx="1320299" cy="1320991"/>
          </a:xfrm>
          <a:prstGeom prst="rect">
            <a:avLst/>
          </a:prstGeom>
        </p:spPr>
      </p:pic>
      <p:sp>
        <p:nvSpPr>
          <p:cNvPr id="5" name="Rechteck 4">
            <a:extLst>
              <a:ext uri="{FF2B5EF4-FFF2-40B4-BE49-F238E27FC236}">
                <a16:creationId xmlns:a16="http://schemas.microsoft.com/office/drawing/2014/main" id="{38B202EC-CE4E-4539-8774-7AFACA361F58}"/>
              </a:ext>
            </a:extLst>
          </p:cNvPr>
          <p:cNvSpPr/>
          <p:nvPr/>
        </p:nvSpPr>
        <p:spPr>
          <a:xfrm flipV="1">
            <a:off x="722669" y="671107"/>
            <a:ext cx="11160000" cy="18000"/>
          </a:xfrm>
          <a:prstGeom prst="rect">
            <a:avLst/>
          </a:prstGeom>
          <a:solidFill>
            <a:srgbClr val="002E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AB9870B1-7DF6-467C-8193-0CFEEBB88ED6}"/>
              </a:ext>
            </a:extLst>
          </p:cNvPr>
          <p:cNvSpPr/>
          <p:nvPr/>
        </p:nvSpPr>
        <p:spPr>
          <a:xfrm flipV="1">
            <a:off x="429206" y="6438429"/>
            <a:ext cx="10620000" cy="18000"/>
          </a:xfrm>
          <a:prstGeom prst="rect">
            <a:avLst/>
          </a:prstGeom>
          <a:solidFill>
            <a:srgbClr val="002E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B71F2682-ED45-483C-B98F-43CD9AD32E1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973" y="151470"/>
            <a:ext cx="2026366" cy="645155"/>
          </a:xfrm>
          <a:prstGeom prst="rect">
            <a:avLst/>
          </a:prstGeom>
        </p:spPr>
      </p:pic>
      <p:sp>
        <p:nvSpPr>
          <p:cNvPr id="2" name="Rechteck 1">
            <a:extLst>
              <a:ext uri="{FF2B5EF4-FFF2-40B4-BE49-F238E27FC236}">
                <a16:creationId xmlns:a16="http://schemas.microsoft.com/office/drawing/2014/main" id="{4281C8A0-B33A-4874-BE4A-D11B61E2D1A9}"/>
              </a:ext>
            </a:extLst>
          </p:cNvPr>
          <p:cNvSpPr/>
          <p:nvPr/>
        </p:nvSpPr>
        <p:spPr>
          <a:xfrm>
            <a:off x="5989523" y="2360830"/>
            <a:ext cx="5512087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dirty="0"/>
              <a:t>Geographie </a:t>
            </a:r>
            <a:r>
              <a:rPr lang="de-DE" b="1" dirty="0"/>
              <a:t>als Mensch-Umwelt-Disziplin </a:t>
            </a:r>
            <a:r>
              <a:rPr lang="de-DE" dirty="0"/>
              <a:t>vermittelt</a:t>
            </a:r>
            <a:r>
              <a:rPr lang="de-DE" b="1" dirty="0"/>
              <a:t> </a:t>
            </a:r>
            <a:r>
              <a:rPr lang="de-DE" dirty="0"/>
              <a:t>Schüler*innen eine </a:t>
            </a:r>
            <a:r>
              <a:rPr lang="de-DE" b="1" dirty="0"/>
              <a:t>systemisch-vernetzende Perspektive </a:t>
            </a:r>
            <a:r>
              <a:rPr lang="de-DE" dirty="0"/>
              <a:t>auf die Welt.  </a:t>
            </a:r>
          </a:p>
          <a:p>
            <a:endParaRPr lang="de-D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Geologie, Geomorphologie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Hydrologie, Hydrogeographie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Klimatologie, Klimageographie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Siedlungsgeographie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Agrargeographie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Wirtschaftsgeographie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…</a:t>
            </a:r>
          </a:p>
          <a:p>
            <a:endParaRPr lang="de-DE" dirty="0"/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3A3B4F2C-62B3-4C77-9A18-51FF2178AD90}"/>
              </a:ext>
            </a:extLst>
          </p:cNvPr>
          <p:cNvSpPr txBox="1"/>
          <p:nvPr/>
        </p:nvSpPr>
        <p:spPr>
          <a:xfrm>
            <a:off x="847717" y="1173839"/>
            <a:ext cx="80247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>
                <a:solidFill>
                  <a:srgbClr val="ED7D31"/>
                </a:solidFill>
              </a:rPr>
              <a:t>Erstes Alleinstellungsmerkmal</a:t>
            </a:r>
          </a:p>
          <a:p>
            <a:r>
              <a:rPr lang="de-DE" sz="2800" b="1" dirty="0">
                <a:solidFill>
                  <a:srgbClr val="ED7D31"/>
                </a:solidFill>
              </a:rPr>
              <a:t>Mensch-Umwelt-System</a:t>
            </a:r>
            <a:endParaRPr lang="de-DE" sz="3200" b="1" dirty="0">
              <a:solidFill>
                <a:srgbClr val="ED7D31"/>
              </a:solidFill>
            </a:endParaRP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564380C5-3B85-4575-9192-EE6981BF3257}"/>
              </a:ext>
            </a:extLst>
          </p:cNvPr>
          <p:cNvSpPr txBox="1"/>
          <p:nvPr/>
        </p:nvSpPr>
        <p:spPr>
          <a:xfrm>
            <a:off x="11466499" y="324550"/>
            <a:ext cx="83233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4D663C9F-DD86-45E5-BD87-C68B7B828883}" type="slidenum">
              <a:rPr lang="de-DE" sz="1600" smtClean="0">
                <a:solidFill>
                  <a:srgbClr val="002E4B"/>
                </a:solidFill>
              </a:rPr>
              <a:t>3</a:t>
            </a:fld>
            <a:endParaRPr lang="de-DE" sz="1600" dirty="0">
              <a:solidFill>
                <a:srgbClr val="002E4B"/>
              </a:solidFill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722669" y="3063529"/>
            <a:ext cx="50167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solidFill>
                  <a:srgbClr val="FF0000"/>
                </a:solidFill>
              </a:rPr>
              <a:t>Foto Überschwemmung an der Ahr wurde gelöscht.</a:t>
            </a:r>
            <a:endParaRPr lang="de-DE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3314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>
            <a:extLst>
              <a:ext uri="{FF2B5EF4-FFF2-40B4-BE49-F238E27FC236}">
                <a16:creationId xmlns:a16="http://schemas.microsoft.com/office/drawing/2014/main" id="{A853A840-1C15-4D0B-B601-8217405867A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03780" y="5801258"/>
            <a:ext cx="1320299" cy="1320991"/>
          </a:xfrm>
          <a:prstGeom prst="rect">
            <a:avLst/>
          </a:prstGeom>
        </p:spPr>
      </p:pic>
      <p:sp>
        <p:nvSpPr>
          <p:cNvPr id="5" name="Rechteck 4">
            <a:extLst>
              <a:ext uri="{FF2B5EF4-FFF2-40B4-BE49-F238E27FC236}">
                <a16:creationId xmlns:a16="http://schemas.microsoft.com/office/drawing/2014/main" id="{38B202EC-CE4E-4539-8774-7AFACA361F58}"/>
              </a:ext>
            </a:extLst>
          </p:cNvPr>
          <p:cNvSpPr/>
          <p:nvPr/>
        </p:nvSpPr>
        <p:spPr>
          <a:xfrm flipV="1">
            <a:off x="722669" y="671107"/>
            <a:ext cx="11160000" cy="18000"/>
          </a:xfrm>
          <a:prstGeom prst="rect">
            <a:avLst/>
          </a:prstGeom>
          <a:solidFill>
            <a:srgbClr val="002E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AB9870B1-7DF6-467C-8193-0CFEEBB88ED6}"/>
              </a:ext>
            </a:extLst>
          </p:cNvPr>
          <p:cNvSpPr/>
          <p:nvPr/>
        </p:nvSpPr>
        <p:spPr>
          <a:xfrm flipV="1">
            <a:off x="429206" y="6438429"/>
            <a:ext cx="10620000" cy="18000"/>
          </a:xfrm>
          <a:prstGeom prst="rect">
            <a:avLst/>
          </a:prstGeom>
          <a:solidFill>
            <a:srgbClr val="002E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B71F2682-ED45-483C-B98F-43CD9AD32E1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973" y="151470"/>
            <a:ext cx="2026366" cy="645155"/>
          </a:xfrm>
          <a:prstGeom prst="rect">
            <a:avLst/>
          </a:prstGeom>
        </p:spPr>
      </p:pic>
      <p:sp>
        <p:nvSpPr>
          <p:cNvPr id="9" name="Textfeld 8">
            <a:extLst>
              <a:ext uri="{FF2B5EF4-FFF2-40B4-BE49-F238E27FC236}">
                <a16:creationId xmlns:a16="http://schemas.microsoft.com/office/drawing/2014/main" id="{B56ECB16-83D1-461C-B4D7-2A9EF8B248BE}"/>
              </a:ext>
            </a:extLst>
          </p:cNvPr>
          <p:cNvSpPr txBox="1"/>
          <p:nvPr/>
        </p:nvSpPr>
        <p:spPr>
          <a:xfrm>
            <a:off x="5840440" y="2131293"/>
            <a:ext cx="626595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Der Geographieunterricht bietet</a:t>
            </a:r>
          </a:p>
          <a:p>
            <a:r>
              <a:rPr lang="de-DE" dirty="0"/>
              <a:t>ein </a:t>
            </a:r>
            <a:r>
              <a:rPr lang="de-DE" b="1" dirty="0"/>
              <a:t>einzigartiges Methodenspektrum, </a:t>
            </a:r>
          </a:p>
          <a:p>
            <a:r>
              <a:rPr lang="de-DE" b="1" dirty="0"/>
              <a:t>um</a:t>
            </a:r>
            <a:r>
              <a:rPr lang="de-DE" dirty="0"/>
              <a:t> die </a:t>
            </a:r>
            <a:r>
              <a:rPr lang="de-DE" b="1" dirty="0"/>
              <a:t>Welt </a:t>
            </a:r>
            <a:r>
              <a:rPr lang="de-DE" dirty="0"/>
              <a:t>als Mensch-Umwelt-System </a:t>
            </a:r>
          </a:p>
          <a:p>
            <a:r>
              <a:rPr lang="de-DE" b="1" dirty="0"/>
              <a:t>zu erschließen </a:t>
            </a:r>
            <a:r>
              <a:rPr lang="de-DE" dirty="0"/>
              <a:t>und sie </a:t>
            </a:r>
            <a:r>
              <a:rPr lang="de-DE" b="1" dirty="0"/>
              <a:t>aktiv mitzugestalten.</a:t>
            </a:r>
          </a:p>
          <a:p>
            <a:endParaRPr lang="de-DE" b="1" dirty="0"/>
          </a:p>
          <a:p>
            <a:r>
              <a:rPr lang="de-DE" b="1" dirty="0">
                <a:latin typeface="Meta Offc Pro" panose="020B0504030101020102" pitchFamily="34" charset="0"/>
              </a:rPr>
              <a:t>▸ </a:t>
            </a:r>
            <a:r>
              <a:rPr lang="de-DE" b="1" dirty="0"/>
              <a:t>Geographische Exkursionen</a:t>
            </a:r>
          </a:p>
          <a:p>
            <a:endParaRPr lang="de-DE" sz="1050" b="1" dirty="0"/>
          </a:p>
          <a:p>
            <a:pPr marL="176213" indent="-176213"/>
            <a:r>
              <a:rPr lang="de-DE" b="1" dirty="0">
                <a:latin typeface="Meta Offc Pro" panose="020B0504030101020102" pitchFamily="34" charset="0"/>
              </a:rPr>
              <a:t>▸ </a:t>
            </a:r>
            <a:r>
              <a:rPr lang="de-DE" b="1" dirty="0"/>
              <a:t>Digitale Geomedien </a:t>
            </a:r>
          </a:p>
          <a:p>
            <a:pPr marL="176213" indent="-176213"/>
            <a:r>
              <a:rPr lang="de-DE" dirty="0"/>
              <a:t>	(Google Earth, GPS, Geoinformationssysteme,…)</a:t>
            </a:r>
          </a:p>
          <a:p>
            <a:pPr marL="176213" indent="-176213"/>
            <a:endParaRPr lang="de-DE" dirty="0"/>
          </a:p>
          <a:p>
            <a:pPr marL="176213" indent="-176213"/>
            <a:r>
              <a:rPr lang="de-DE" dirty="0"/>
              <a:t> 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9907D981-988C-47AC-AE4B-53F6C3AF7EFE}"/>
              </a:ext>
            </a:extLst>
          </p:cNvPr>
          <p:cNvSpPr txBox="1"/>
          <p:nvPr/>
        </p:nvSpPr>
        <p:spPr>
          <a:xfrm>
            <a:off x="847717" y="1173839"/>
            <a:ext cx="8024724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>
                <a:solidFill>
                  <a:srgbClr val="ED7D31"/>
                </a:solidFill>
              </a:rPr>
              <a:t>Erstes Alleinstellungsmerkmal</a:t>
            </a:r>
          </a:p>
          <a:p>
            <a:r>
              <a:rPr lang="de-DE" sz="2800" b="1" dirty="0">
                <a:solidFill>
                  <a:srgbClr val="ED7D31"/>
                </a:solidFill>
              </a:rPr>
              <a:t>Methodenspektrum zum Mensch-Umwelt-System</a:t>
            </a:r>
            <a:endParaRPr lang="de-DE" sz="3200" b="1" dirty="0">
              <a:solidFill>
                <a:srgbClr val="ED7D31"/>
              </a:solidFill>
            </a:endParaRP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8F97A75E-9FD8-405C-97FD-19F2BB1A34A5}"/>
              </a:ext>
            </a:extLst>
          </p:cNvPr>
          <p:cNvSpPr txBox="1"/>
          <p:nvPr/>
        </p:nvSpPr>
        <p:spPr>
          <a:xfrm>
            <a:off x="11466499" y="324550"/>
            <a:ext cx="83233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4D663C9F-DD86-45E5-BD87-C68B7B828883}" type="slidenum">
              <a:rPr lang="de-DE" sz="1600" smtClean="0">
                <a:solidFill>
                  <a:srgbClr val="002E4B"/>
                </a:solidFill>
              </a:rPr>
              <a:t>4</a:t>
            </a:fld>
            <a:endParaRPr lang="de-DE" sz="1600" dirty="0">
              <a:solidFill>
                <a:srgbClr val="002E4B"/>
              </a:solidFill>
            </a:endParaRPr>
          </a:p>
        </p:txBody>
      </p:sp>
      <p:sp>
        <p:nvSpPr>
          <p:cNvPr id="2" name="Textfeld 1"/>
          <p:cNvSpPr txBox="1"/>
          <p:nvPr/>
        </p:nvSpPr>
        <p:spPr>
          <a:xfrm>
            <a:off x="1065007" y="2926080"/>
            <a:ext cx="364356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solidFill>
                  <a:srgbClr val="FF0000"/>
                </a:solidFill>
              </a:rPr>
              <a:t>Abbildungen verschiedener</a:t>
            </a:r>
          </a:p>
          <a:p>
            <a:r>
              <a:rPr lang="de-DE" dirty="0" smtClean="0">
                <a:solidFill>
                  <a:srgbClr val="FF0000"/>
                </a:solidFill>
              </a:rPr>
              <a:t>digitaler Geomedien wurde gelöscht.</a:t>
            </a:r>
            <a:endParaRPr lang="de-DE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77280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>
            <a:extLst>
              <a:ext uri="{FF2B5EF4-FFF2-40B4-BE49-F238E27FC236}">
                <a16:creationId xmlns:a16="http://schemas.microsoft.com/office/drawing/2014/main" id="{A853A840-1C15-4D0B-B601-8217405867A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03780" y="5801258"/>
            <a:ext cx="1320299" cy="1320991"/>
          </a:xfrm>
          <a:prstGeom prst="rect">
            <a:avLst/>
          </a:prstGeom>
        </p:spPr>
      </p:pic>
      <p:sp>
        <p:nvSpPr>
          <p:cNvPr id="5" name="Rechteck 4">
            <a:extLst>
              <a:ext uri="{FF2B5EF4-FFF2-40B4-BE49-F238E27FC236}">
                <a16:creationId xmlns:a16="http://schemas.microsoft.com/office/drawing/2014/main" id="{38B202EC-CE4E-4539-8774-7AFACA361F58}"/>
              </a:ext>
            </a:extLst>
          </p:cNvPr>
          <p:cNvSpPr/>
          <p:nvPr/>
        </p:nvSpPr>
        <p:spPr>
          <a:xfrm flipV="1">
            <a:off x="722669" y="671107"/>
            <a:ext cx="11160000" cy="18000"/>
          </a:xfrm>
          <a:prstGeom prst="rect">
            <a:avLst/>
          </a:prstGeom>
          <a:solidFill>
            <a:srgbClr val="002E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AB9870B1-7DF6-467C-8193-0CFEEBB88ED6}"/>
              </a:ext>
            </a:extLst>
          </p:cNvPr>
          <p:cNvSpPr/>
          <p:nvPr/>
        </p:nvSpPr>
        <p:spPr>
          <a:xfrm flipV="1">
            <a:off x="429206" y="6438429"/>
            <a:ext cx="10620000" cy="18000"/>
          </a:xfrm>
          <a:prstGeom prst="rect">
            <a:avLst/>
          </a:prstGeom>
          <a:solidFill>
            <a:srgbClr val="002E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B71F2682-ED45-483C-B98F-43CD9AD32E1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973" y="151470"/>
            <a:ext cx="2026366" cy="645155"/>
          </a:xfrm>
          <a:prstGeom prst="rect">
            <a:avLst/>
          </a:prstGeom>
        </p:spPr>
      </p:pic>
      <p:sp>
        <p:nvSpPr>
          <p:cNvPr id="9" name="Textfeld 8">
            <a:extLst>
              <a:ext uri="{FF2B5EF4-FFF2-40B4-BE49-F238E27FC236}">
                <a16:creationId xmlns:a16="http://schemas.microsoft.com/office/drawing/2014/main" id="{B56ECB16-83D1-461C-B4D7-2A9EF8B248BE}"/>
              </a:ext>
            </a:extLst>
          </p:cNvPr>
          <p:cNvSpPr txBox="1"/>
          <p:nvPr/>
        </p:nvSpPr>
        <p:spPr>
          <a:xfrm>
            <a:off x="6415863" y="2115513"/>
            <a:ext cx="519591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Die </a:t>
            </a:r>
            <a:r>
              <a:rPr lang="de-DE" b="1" dirty="0"/>
              <a:t>Herausforderungen unserer Zeit </a:t>
            </a:r>
            <a:r>
              <a:rPr lang="de-DE" dirty="0"/>
              <a:t>zeigen</a:t>
            </a:r>
          </a:p>
          <a:p>
            <a:r>
              <a:rPr lang="de-DE" dirty="0"/>
              <a:t>auf lokaler wie globaler Ebene </a:t>
            </a:r>
          </a:p>
          <a:p>
            <a:r>
              <a:rPr lang="de-DE" b="1" dirty="0"/>
              <a:t>stark raumbezogene Ausprägungen</a:t>
            </a:r>
            <a:r>
              <a:rPr lang="de-DE" dirty="0"/>
              <a:t>. </a:t>
            </a:r>
          </a:p>
          <a:p>
            <a:endParaRPr lang="de-DE" dirty="0"/>
          </a:p>
          <a:p>
            <a:r>
              <a:rPr lang="de-DE" dirty="0"/>
              <a:t>Geographie fördert in einer Zeit, </a:t>
            </a:r>
          </a:p>
          <a:p>
            <a:r>
              <a:rPr lang="de-DE" dirty="0"/>
              <a:t>in der der Raum eine Renaissance erfährt, </a:t>
            </a:r>
          </a:p>
          <a:p>
            <a:r>
              <a:rPr lang="de-DE" b="1" dirty="0"/>
              <a:t>Räumliche Orientierungskompetenz</a:t>
            </a:r>
            <a:r>
              <a:rPr lang="de-DE" dirty="0"/>
              <a:t>.   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C5335BB5-2971-48C7-ADDD-FF50853F6E9A}"/>
              </a:ext>
            </a:extLst>
          </p:cNvPr>
          <p:cNvSpPr txBox="1"/>
          <p:nvPr/>
        </p:nvSpPr>
        <p:spPr>
          <a:xfrm>
            <a:off x="847717" y="1173839"/>
            <a:ext cx="80247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>
                <a:solidFill>
                  <a:srgbClr val="ED7D31"/>
                </a:solidFill>
              </a:rPr>
              <a:t>Zweites Alleinstellungsmerkmal</a:t>
            </a:r>
          </a:p>
          <a:p>
            <a:r>
              <a:rPr lang="de-DE" sz="2800" b="1" dirty="0">
                <a:solidFill>
                  <a:srgbClr val="ED7D31"/>
                </a:solidFill>
              </a:rPr>
              <a:t>Der Raum</a:t>
            </a:r>
            <a:endParaRPr lang="de-DE" sz="3200" b="1" dirty="0">
              <a:solidFill>
                <a:srgbClr val="ED7D31"/>
              </a:solidFill>
            </a:endParaRP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9F68213C-736F-45E4-873D-D06833B2C698}"/>
              </a:ext>
            </a:extLst>
          </p:cNvPr>
          <p:cNvSpPr txBox="1"/>
          <p:nvPr/>
        </p:nvSpPr>
        <p:spPr>
          <a:xfrm>
            <a:off x="11466499" y="324550"/>
            <a:ext cx="83233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4D663C9F-DD86-45E5-BD87-C68B7B828883}" type="slidenum">
              <a:rPr lang="de-DE" sz="1600" smtClean="0">
                <a:solidFill>
                  <a:srgbClr val="002E4B"/>
                </a:solidFill>
              </a:rPr>
              <a:t>5</a:t>
            </a:fld>
            <a:endParaRPr lang="de-DE" sz="1600" dirty="0">
              <a:solidFill>
                <a:srgbClr val="002E4B"/>
              </a:solidFill>
            </a:endParaRPr>
          </a:p>
        </p:txBody>
      </p:sp>
      <p:sp>
        <p:nvSpPr>
          <p:cNvPr id="2" name="Textfeld 1"/>
          <p:cNvSpPr txBox="1"/>
          <p:nvPr/>
        </p:nvSpPr>
        <p:spPr>
          <a:xfrm>
            <a:off x="1000462" y="2765050"/>
            <a:ext cx="462774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solidFill>
                  <a:srgbClr val="FF0000"/>
                </a:solidFill>
              </a:rPr>
              <a:t>Abbildung einer Weltkarte mit der Verbreitung </a:t>
            </a:r>
          </a:p>
          <a:p>
            <a:r>
              <a:rPr lang="de-DE" dirty="0" smtClean="0">
                <a:solidFill>
                  <a:srgbClr val="FF0000"/>
                </a:solidFill>
              </a:rPr>
              <a:t>des Corona-Virus wurde gelöscht.</a:t>
            </a:r>
            <a:endParaRPr lang="de-DE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51294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>
            <a:extLst>
              <a:ext uri="{FF2B5EF4-FFF2-40B4-BE49-F238E27FC236}">
                <a16:creationId xmlns:a16="http://schemas.microsoft.com/office/drawing/2014/main" id="{A853A840-1C15-4D0B-B601-8217405867A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03780" y="5801258"/>
            <a:ext cx="1320299" cy="1320991"/>
          </a:xfrm>
          <a:prstGeom prst="rect">
            <a:avLst/>
          </a:prstGeom>
        </p:spPr>
      </p:pic>
      <p:sp>
        <p:nvSpPr>
          <p:cNvPr id="5" name="Rechteck 4">
            <a:extLst>
              <a:ext uri="{FF2B5EF4-FFF2-40B4-BE49-F238E27FC236}">
                <a16:creationId xmlns:a16="http://schemas.microsoft.com/office/drawing/2014/main" id="{38B202EC-CE4E-4539-8774-7AFACA361F58}"/>
              </a:ext>
            </a:extLst>
          </p:cNvPr>
          <p:cNvSpPr/>
          <p:nvPr/>
        </p:nvSpPr>
        <p:spPr>
          <a:xfrm flipV="1">
            <a:off x="722669" y="671107"/>
            <a:ext cx="11160000" cy="18000"/>
          </a:xfrm>
          <a:prstGeom prst="rect">
            <a:avLst/>
          </a:prstGeom>
          <a:solidFill>
            <a:srgbClr val="002E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AB9870B1-7DF6-467C-8193-0CFEEBB88ED6}"/>
              </a:ext>
            </a:extLst>
          </p:cNvPr>
          <p:cNvSpPr/>
          <p:nvPr/>
        </p:nvSpPr>
        <p:spPr>
          <a:xfrm flipV="1">
            <a:off x="429206" y="6438429"/>
            <a:ext cx="10620000" cy="18000"/>
          </a:xfrm>
          <a:prstGeom prst="rect">
            <a:avLst/>
          </a:prstGeom>
          <a:solidFill>
            <a:srgbClr val="002E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B71F2682-ED45-483C-B98F-43CD9AD32E1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973" y="151470"/>
            <a:ext cx="2026366" cy="645155"/>
          </a:xfrm>
          <a:prstGeom prst="rect">
            <a:avLst/>
          </a:prstGeom>
        </p:spPr>
      </p:pic>
      <p:sp>
        <p:nvSpPr>
          <p:cNvPr id="11" name="Textfeld 10">
            <a:extLst>
              <a:ext uri="{FF2B5EF4-FFF2-40B4-BE49-F238E27FC236}">
                <a16:creationId xmlns:a16="http://schemas.microsoft.com/office/drawing/2014/main" id="{41E9621E-D5C5-4C6E-ACC2-14ABB1FCF5D9}"/>
              </a:ext>
            </a:extLst>
          </p:cNvPr>
          <p:cNvSpPr txBox="1"/>
          <p:nvPr/>
        </p:nvSpPr>
        <p:spPr>
          <a:xfrm>
            <a:off x="0" y="1131011"/>
            <a:ext cx="12192000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800" b="1" dirty="0">
                <a:solidFill>
                  <a:srgbClr val="ED7D31"/>
                </a:solidFill>
              </a:rPr>
              <a:t>RÄUMLICHE ORIENTIERUNGSKOMPETENZ </a:t>
            </a:r>
          </a:p>
          <a:p>
            <a:pPr algn="ctr"/>
            <a:r>
              <a:rPr lang="de-DE" sz="2800" b="1" dirty="0">
                <a:solidFill>
                  <a:srgbClr val="4678B4"/>
                </a:solidFill>
              </a:rPr>
              <a:t>im Sinne von </a:t>
            </a:r>
            <a:r>
              <a:rPr lang="de-DE" sz="2800" b="1" dirty="0" err="1">
                <a:solidFill>
                  <a:srgbClr val="4678B4"/>
                </a:solidFill>
              </a:rPr>
              <a:t>Spatial</a:t>
            </a:r>
            <a:r>
              <a:rPr lang="de-DE" sz="2800" b="1" dirty="0">
                <a:solidFill>
                  <a:srgbClr val="4678B4"/>
                </a:solidFill>
              </a:rPr>
              <a:t> </a:t>
            </a:r>
            <a:r>
              <a:rPr lang="de-DE" sz="2800" b="1" dirty="0" err="1">
                <a:solidFill>
                  <a:srgbClr val="4678B4"/>
                </a:solidFill>
              </a:rPr>
              <a:t>Literacy</a:t>
            </a:r>
            <a:endParaRPr lang="de-DE" sz="2800" b="1" dirty="0">
              <a:solidFill>
                <a:srgbClr val="4678B4"/>
              </a:solidFill>
            </a:endParaRPr>
          </a:p>
          <a:p>
            <a:pPr algn="ctr"/>
            <a:r>
              <a:rPr lang="de-DE" sz="2200" b="1" dirty="0">
                <a:solidFill>
                  <a:srgbClr val="ED7D31"/>
                </a:solidFill>
              </a:rPr>
              <a:t>umfasst u.a.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9F0115CA-CD8F-49E0-8DE9-47ABF59A3616}"/>
              </a:ext>
            </a:extLst>
          </p:cNvPr>
          <p:cNvSpPr txBox="1"/>
          <p:nvPr/>
        </p:nvSpPr>
        <p:spPr>
          <a:xfrm>
            <a:off x="314907" y="2658651"/>
            <a:ext cx="2885494" cy="646331"/>
          </a:xfrm>
          <a:prstGeom prst="rect">
            <a:avLst/>
          </a:prstGeom>
          <a:noFill/>
          <a:ln w="38100">
            <a:solidFill>
              <a:srgbClr val="4678B4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b="1" dirty="0"/>
              <a:t>Topographische Kenntnisse</a:t>
            </a:r>
          </a:p>
          <a:p>
            <a:pPr algn="ctr"/>
            <a:r>
              <a:rPr lang="de-DE" dirty="0"/>
              <a:t>&amp; räumliche Ordnungsraster</a:t>
            </a: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317AC587-F3CB-44DB-A4B0-9F4F1E66EC79}"/>
              </a:ext>
            </a:extLst>
          </p:cNvPr>
          <p:cNvSpPr txBox="1"/>
          <p:nvPr/>
        </p:nvSpPr>
        <p:spPr>
          <a:xfrm>
            <a:off x="6229351" y="2658651"/>
            <a:ext cx="2592000" cy="646331"/>
          </a:xfrm>
          <a:prstGeom prst="rect">
            <a:avLst/>
          </a:prstGeom>
          <a:noFill/>
          <a:ln w="38100">
            <a:solidFill>
              <a:srgbClr val="4678B4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/>
              <a:t>Umgang mit </a:t>
            </a:r>
          </a:p>
          <a:p>
            <a:pPr algn="ctr"/>
            <a:r>
              <a:rPr lang="de-DE" b="1" dirty="0"/>
              <a:t>digitalen Geomedien</a:t>
            </a: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5E94811E-C8C1-43BA-B85D-75B8C88E0057}"/>
              </a:ext>
            </a:extLst>
          </p:cNvPr>
          <p:cNvSpPr txBox="1"/>
          <p:nvPr/>
        </p:nvSpPr>
        <p:spPr>
          <a:xfrm>
            <a:off x="3427546" y="2658651"/>
            <a:ext cx="2592000" cy="646331"/>
          </a:xfrm>
          <a:prstGeom prst="rect">
            <a:avLst/>
          </a:prstGeom>
          <a:noFill/>
          <a:ln w="38100">
            <a:solidFill>
              <a:srgbClr val="4678B4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/>
              <a:t>Umgang mit </a:t>
            </a:r>
          </a:p>
          <a:p>
            <a:pPr algn="ctr"/>
            <a:r>
              <a:rPr lang="de-DE" b="1" dirty="0"/>
              <a:t>Karten </a:t>
            </a:r>
            <a:endParaRPr lang="de-DE" dirty="0"/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08C21D0B-BC00-4E29-85E2-D85AF532B662}"/>
              </a:ext>
            </a:extLst>
          </p:cNvPr>
          <p:cNvSpPr txBox="1"/>
          <p:nvPr/>
        </p:nvSpPr>
        <p:spPr>
          <a:xfrm>
            <a:off x="9002668" y="2663836"/>
            <a:ext cx="2941682" cy="646331"/>
          </a:xfrm>
          <a:prstGeom prst="rect">
            <a:avLst/>
          </a:prstGeom>
          <a:noFill/>
          <a:ln w="38100">
            <a:solidFill>
              <a:srgbClr val="4678B4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/>
              <a:t>Hinterfragen von </a:t>
            </a:r>
            <a:r>
              <a:rPr lang="de-DE" b="1" dirty="0"/>
              <a:t>Raum</a:t>
            </a:r>
            <a:r>
              <a:rPr lang="de-DE" dirty="0"/>
              <a:t> </a:t>
            </a:r>
          </a:p>
          <a:p>
            <a:pPr algn="ctr"/>
            <a:r>
              <a:rPr lang="de-DE" b="1" dirty="0"/>
              <a:t>-imagination &amp; -konstruktion</a:t>
            </a:r>
          </a:p>
        </p:txBody>
      </p:sp>
      <p:sp>
        <p:nvSpPr>
          <p:cNvPr id="24" name="Textfeld 23">
            <a:extLst>
              <a:ext uri="{FF2B5EF4-FFF2-40B4-BE49-F238E27FC236}">
                <a16:creationId xmlns:a16="http://schemas.microsoft.com/office/drawing/2014/main" id="{C35D0D35-2804-4EF4-8E22-AB94A7AB3B33}"/>
              </a:ext>
            </a:extLst>
          </p:cNvPr>
          <p:cNvSpPr txBox="1"/>
          <p:nvPr/>
        </p:nvSpPr>
        <p:spPr>
          <a:xfrm>
            <a:off x="11466499" y="324550"/>
            <a:ext cx="83233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4D663C9F-DD86-45E5-BD87-C68B7B828883}" type="slidenum">
              <a:rPr lang="de-DE" sz="1600" smtClean="0">
                <a:solidFill>
                  <a:srgbClr val="002E4B"/>
                </a:solidFill>
              </a:rPr>
              <a:t>6</a:t>
            </a:fld>
            <a:endParaRPr lang="de-DE" sz="1600" dirty="0">
              <a:solidFill>
                <a:srgbClr val="002E4B"/>
              </a:solidFill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3022899" y="4270786"/>
            <a:ext cx="64356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solidFill>
                  <a:srgbClr val="FF0000"/>
                </a:solidFill>
              </a:rPr>
              <a:t>Die jeweiligen Abbildungen zu den vier Bereichen wurden gelöscht</a:t>
            </a:r>
            <a:r>
              <a:rPr lang="de-DE" dirty="0" smtClean="0"/>
              <a:t>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293229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>
            <a:extLst>
              <a:ext uri="{FF2B5EF4-FFF2-40B4-BE49-F238E27FC236}">
                <a16:creationId xmlns:a16="http://schemas.microsoft.com/office/drawing/2014/main" id="{A853A840-1C15-4D0B-B601-8217405867A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03780" y="5801258"/>
            <a:ext cx="1320299" cy="1320991"/>
          </a:xfrm>
          <a:prstGeom prst="rect">
            <a:avLst/>
          </a:prstGeom>
        </p:spPr>
      </p:pic>
      <p:sp>
        <p:nvSpPr>
          <p:cNvPr id="5" name="Rechteck 4">
            <a:extLst>
              <a:ext uri="{FF2B5EF4-FFF2-40B4-BE49-F238E27FC236}">
                <a16:creationId xmlns:a16="http://schemas.microsoft.com/office/drawing/2014/main" id="{38B202EC-CE4E-4539-8774-7AFACA361F58}"/>
              </a:ext>
            </a:extLst>
          </p:cNvPr>
          <p:cNvSpPr/>
          <p:nvPr/>
        </p:nvSpPr>
        <p:spPr>
          <a:xfrm flipV="1">
            <a:off x="722669" y="671107"/>
            <a:ext cx="11160000" cy="18000"/>
          </a:xfrm>
          <a:prstGeom prst="rect">
            <a:avLst/>
          </a:prstGeom>
          <a:solidFill>
            <a:srgbClr val="002E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AB9870B1-7DF6-467C-8193-0CFEEBB88ED6}"/>
              </a:ext>
            </a:extLst>
          </p:cNvPr>
          <p:cNvSpPr/>
          <p:nvPr/>
        </p:nvSpPr>
        <p:spPr>
          <a:xfrm flipV="1">
            <a:off x="429206" y="6438429"/>
            <a:ext cx="10620000" cy="18000"/>
          </a:xfrm>
          <a:prstGeom prst="rect">
            <a:avLst/>
          </a:prstGeom>
          <a:solidFill>
            <a:srgbClr val="002E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B71F2682-ED45-483C-B98F-43CD9AD32E1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973" y="151470"/>
            <a:ext cx="2026366" cy="645155"/>
          </a:xfrm>
          <a:prstGeom prst="rect">
            <a:avLst/>
          </a:prstGeom>
        </p:spPr>
      </p:pic>
      <p:sp>
        <p:nvSpPr>
          <p:cNvPr id="8" name="Textfeld 7">
            <a:extLst>
              <a:ext uri="{FF2B5EF4-FFF2-40B4-BE49-F238E27FC236}">
                <a16:creationId xmlns:a16="http://schemas.microsoft.com/office/drawing/2014/main" id="{043B21C2-AEAD-4BA9-AB5A-D875F69BFA03}"/>
              </a:ext>
            </a:extLst>
          </p:cNvPr>
          <p:cNvSpPr txBox="1"/>
          <p:nvPr/>
        </p:nvSpPr>
        <p:spPr>
          <a:xfrm>
            <a:off x="722668" y="1101674"/>
            <a:ext cx="1003241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3538" indent="-363538">
              <a:buFont typeface="+mj-lt"/>
              <a:buAutoNum type="arabicPeriod"/>
            </a:pPr>
            <a:r>
              <a:rPr lang="de-DE" sz="2000" b="1" dirty="0">
                <a:solidFill>
                  <a:srgbClr val="ED7D31"/>
                </a:solidFill>
              </a:rPr>
              <a:t>BILDUNGSSTANDARDS GEOGRAPHIE FÜR DIE ALLGEMEINE HOCHSCHULREIFE</a:t>
            </a:r>
          </a:p>
          <a:p>
            <a:pPr marL="363538" indent="-363538"/>
            <a:r>
              <a:rPr lang="de-DE" b="1" dirty="0">
                <a:solidFill>
                  <a:srgbClr val="4678B4"/>
                </a:solidFill>
              </a:rPr>
              <a:t>	&gt; UNTERSTÜTZUNG UND ZERTIFIZIERUNG DURCH DIE KMK</a:t>
            </a:r>
          </a:p>
          <a:p>
            <a:pPr>
              <a:tabLst>
                <a:tab pos="363538" algn="l"/>
              </a:tabLst>
            </a:pPr>
            <a:r>
              <a:rPr lang="de-DE" b="1" dirty="0">
                <a:solidFill>
                  <a:srgbClr val="ED7D31"/>
                </a:solidFill>
              </a:rPr>
              <a:t>	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B56ECB16-83D1-461C-B4D7-2A9EF8B248BE}"/>
              </a:ext>
            </a:extLst>
          </p:cNvPr>
          <p:cNvSpPr txBox="1"/>
          <p:nvPr/>
        </p:nvSpPr>
        <p:spPr>
          <a:xfrm>
            <a:off x="1067546" y="1995669"/>
            <a:ext cx="7464337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1463" indent="-271463">
              <a:buFont typeface="Wingdings" panose="05000000000000000000" pitchFamily="2" charset="2"/>
              <a:buChar char="§"/>
            </a:pPr>
            <a:r>
              <a:rPr lang="de-DE" sz="1600" dirty="0"/>
              <a:t>Sehr </a:t>
            </a:r>
            <a:r>
              <a:rPr lang="de-DE" sz="1600" b="1" dirty="0"/>
              <a:t>hohe Akzeptanz der S I-Standards innerhalb der Geographie </a:t>
            </a:r>
          </a:p>
          <a:p>
            <a:pPr marL="271463" indent="-271463"/>
            <a:r>
              <a:rPr lang="de-DE" sz="1600" b="1" dirty="0"/>
              <a:t>	</a:t>
            </a:r>
            <a:r>
              <a:rPr lang="de-DE" sz="1600" dirty="0"/>
              <a:t>(10. aktualisierte Auflage 2020)</a:t>
            </a:r>
          </a:p>
          <a:p>
            <a:pPr marL="271463" indent="-271463">
              <a:buFont typeface="Wingdings" panose="05000000000000000000" pitchFamily="2" charset="2"/>
              <a:buChar char="§"/>
            </a:pPr>
            <a:endParaRPr lang="de-DE" sz="1600" dirty="0"/>
          </a:p>
          <a:p>
            <a:pPr marL="271463" indent="-271463">
              <a:buFont typeface="Wingdings" panose="05000000000000000000" pitchFamily="2" charset="2"/>
              <a:buChar char="§"/>
            </a:pPr>
            <a:r>
              <a:rPr lang="de-DE" sz="1600" dirty="0"/>
              <a:t>Sehr </a:t>
            </a:r>
            <a:r>
              <a:rPr lang="de-DE" sz="1600" b="1" dirty="0"/>
              <a:t>hohe Anerkennung der Standards durch die allgemeine Bildungsforschung </a:t>
            </a:r>
            <a:r>
              <a:rPr lang="de-DE" sz="1600" dirty="0"/>
              <a:t>(Aktionsrat Bildung, </a:t>
            </a:r>
            <a:r>
              <a:rPr lang="de-DE" sz="1600" dirty="0" err="1"/>
              <a:t>vbw</a:t>
            </a:r>
            <a:r>
              <a:rPr lang="de-DE" sz="1600" dirty="0"/>
              <a:t> 2021)</a:t>
            </a:r>
          </a:p>
          <a:p>
            <a:pPr marL="271463" indent="-271463"/>
            <a:endParaRPr lang="de-DE" sz="1600" dirty="0"/>
          </a:p>
          <a:p>
            <a:pPr marL="271463" indent="-271463">
              <a:buFont typeface="Wingdings" panose="05000000000000000000" pitchFamily="2" charset="2"/>
              <a:buChar char="§"/>
            </a:pPr>
            <a:r>
              <a:rPr lang="de-DE" sz="1600" dirty="0"/>
              <a:t>Zahlreiche </a:t>
            </a:r>
            <a:r>
              <a:rPr lang="de-DE" sz="1600" b="1" dirty="0"/>
              <a:t>Forschungsprojekte zur Modellierung                            </a:t>
            </a:r>
          </a:p>
          <a:p>
            <a:pPr marL="271463" indent="-271463"/>
            <a:r>
              <a:rPr lang="de-DE" sz="1600" b="1" dirty="0"/>
              <a:t>	geographischer Kompetenzen und zur psychometrischen Testentwicklung </a:t>
            </a:r>
          </a:p>
          <a:p>
            <a:pPr marL="271463" indent="-271463"/>
            <a:r>
              <a:rPr lang="de-DE" sz="1600" b="1" dirty="0"/>
              <a:t>	</a:t>
            </a:r>
            <a:r>
              <a:rPr lang="de-DE" sz="1600" dirty="0"/>
              <a:t>(Mehren et al., 2018)</a:t>
            </a:r>
          </a:p>
          <a:p>
            <a:pPr marL="271463" indent="-271463">
              <a:buFont typeface="Wingdings" panose="05000000000000000000" pitchFamily="2" charset="2"/>
              <a:buChar char="§"/>
            </a:pPr>
            <a:endParaRPr lang="de-DE" sz="1600" dirty="0"/>
          </a:p>
          <a:p>
            <a:pPr marL="271463" indent="-271463">
              <a:buFont typeface="Wingdings" panose="05000000000000000000" pitchFamily="2" charset="2"/>
              <a:buChar char="§"/>
            </a:pPr>
            <a:r>
              <a:rPr lang="de-DE" sz="1600" b="1" dirty="0"/>
              <a:t>Geographische </a:t>
            </a:r>
            <a:r>
              <a:rPr lang="de-DE" sz="1600" dirty="0"/>
              <a:t>bzw. geowissenschaftliche </a:t>
            </a:r>
            <a:r>
              <a:rPr lang="de-DE" sz="1600" b="1" dirty="0"/>
              <a:t>Aufgabenbeispiele in PISA, TIMSS etc. </a:t>
            </a:r>
          </a:p>
          <a:p>
            <a:pPr marL="271463" indent="-271463">
              <a:buFont typeface="Wingdings" panose="05000000000000000000" pitchFamily="2" charset="2"/>
              <a:buChar char="§"/>
            </a:pPr>
            <a:endParaRPr lang="de-DE" sz="1600" b="1" dirty="0"/>
          </a:p>
          <a:p>
            <a:pPr marL="271463" indent="-271463">
              <a:buFont typeface="Wingdings" panose="05000000000000000000" pitchFamily="2" charset="2"/>
              <a:buChar char="§"/>
            </a:pPr>
            <a:r>
              <a:rPr lang="de-DE" sz="1600" b="1" dirty="0"/>
              <a:t>…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de-DE" sz="1600" dirty="0"/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A0E0BEAF-364B-4190-A1D2-123287416778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37387" t="10048" r="26473" b="6905"/>
          <a:stretch/>
        </p:blipFill>
        <p:spPr>
          <a:xfrm>
            <a:off x="9123311" y="1738181"/>
            <a:ext cx="2080469" cy="29880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0" name="Rechteck 9">
            <a:extLst>
              <a:ext uri="{FF2B5EF4-FFF2-40B4-BE49-F238E27FC236}">
                <a16:creationId xmlns:a16="http://schemas.microsoft.com/office/drawing/2014/main" id="{35637F95-E606-4BFC-A0FA-8C8D168FEBEB}"/>
              </a:ext>
            </a:extLst>
          </p:cNvPr>
          <p:cNvSpPr/>
          <p:nvPr/>
        </p:nvSpPr>
        <p:spPr>
          <a:xfrm>
            <a:off x="9123311" y="4825534"/>
            <a:ext cx="598241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000" dirty="0"/>
              <a:t>© </a:t>
            </a:r>
            <a:r>
              <a:rPr lang="de-DE" sz="1000" dirty="0" err="1"/>
              <a:t>DGfG</a:t>
            </a:r>
            <a:endParaRPr lang="de-DE" sz="1000" dirty="0"/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2472D7E3-266D-4C95-8F75-3025097CC91B}"/>
              </a:ext>
            </a:extLst>
          </p:cNvPr>
          <p:cNvSpPr txBox="1"/>
          <p:nvPr/>
        </p:nvSpPr>
        <p:spPr>
          <a:xfrm>
            <a:off x="11466499" y="324550"/>
            <a:ext cx="83233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4D663C9F-DD86-45E5-BD87-C68B7B828883}" type="slidenum">
              <a:rPr lang="de-DE" sz="1600" smtClean="0">
                <a:solidFill>
                  <a:srgbClr val="002E4B"/>
                </a:solidFill>
              </a:rPr>
              <a:t>7</a:t>
            </a:fld>
            <a:endParaRPr lang="de-DE" sz="1600" dirty="0">
              <a:solidFill>
                <a:srgbClr val="002E4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71308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>
            <a:extLst>
              <a:ext uri="{FF2B5EF4-FFF2-40B4-BE49-F238E27FC236}">
                <a16:creationId xmlns:a16="http://schemas.microsoft.com/office/drawing/2014/main" id="{A853A840-1C15-4D0B-B601-8217405867A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03780" y="5801258"/>
            <a:ext cx="1320299" cy="1320991"/>
          </a:xfrm>
          <a:prstGeom prst="rect">
            <a:avLst/>
          </a:prstGeom>
        </p:spPr>
      </p:pic>
      <p:sp>
        <p:nvSpPr>
          <p:cNvPr id="5" name="Rechteck 4">
            <a:extLst>
              <a:ext uri="{FF2B5EF4-FFF2-40B4-BE49-F238E27FC236}">
                <a16:creationId xmlns:a16="http://schemas.microsoft.com/office/drawing/2014/main" id="{38B202EC-CE4E-4539-8774-7AFACA361F58}"/>
              </a:ext>
            </a:extLst>
          </p:cNvPr>
          <p:cNvSpPr/>
          <p:nvPr/>
        </p:nvSpPr>
        <p:spPr>
          <a:xfrm flipV="1">
            <a:off x="722669" y="671107"/>
            <a:ext cx="11160000" cy="18000"/>
          </a:xfrm>
          <a:prstGeom prst="rect">
            <a:avLst/>
          </a:prstGeom>
          <a:solidFill>
            <a:srgbClr val="002E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AB9870B1-7DF6-467C-8193-0CFEEBB88ED6}"/>
              </a:ext>
            </a:extLst>
          </p:cNvPr>
          <p:cNvSpPr/>
          <p:nvPr/>
        </p:nvSpPr>
        <p:spPr>
          <a:xfrm flipV="1">
            <a:off x="429206" y="6438429"/>
            <a:ext cx="10620000" cy="18000"/>
          </a:xfrm>
          <a:prstGeom prst="rect">
            <a:avLst/>
          </a:prstGeom>
          <a:solidFill>
            <a:srgbClr val="002E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B71F2682-ED45-483C-B98F-43CD9AD32E1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973" y="151470"/>
            <a:ext cx="2026366" cy="645155"/>
          </a:xfrm>
          <a:prstGeom prst="rect">
            <a:avLst/>
          </a:prstGeom>
        </p:spPr>
      </p:pic>
      <p:sp>
        <p:nvSpPr>
          <p:cNvPr id="8" name="Textfeld 7">
            <a:extLst>
              <a:ext uri="{FF2B5EF4-FFF2-40B4-BE49-F238E27FC236}">
                <a16:creationId xmlns:a16="http://schemas.microsoft.com/office/drawing/2014/main" id="{043B21C2-AEAD-4BA9-AB5A-D875F69BFA03}"/>
              </a:ext>
            </a:extLst>
          </p:cNvPr>
          <p:cNvSpPr txBox="1"/>
          <p:nvPr/>
        </p:nvSpPr>
        <p:spPr>
          <a:xfrm>
            <a:off x="722668" y="1101674"/>
            <a:ext cx="10000749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 startAt="2"/>
            </a:pPr>
            <a:r>
              <a:rPr lang="de-DE" sz="2000" b="1" dirty="0">
                <a:solidFill>
                  <a:srgbClr val="ED7D31"/>
                </a:solidFill>
              </a:rPr>
              <a:t>GEOGRAPHIE ALS DAS LEITFACH EINER BILDUNG FÜR NACHHALTIGE ENTWICKLUNG</a:t>
            </a:r>
          </a:p>
          <a:p>
            <a:pPr marL="342900" indent="-342900"/>
            <a:r>
              <a:rPr lang="de-DE" b="1" dirty="0">
                <a:solidFill>
                  <a:srgbClr val="ED7D31"/>
                </a:solidFill>
              </a:rPr>
              <a:t>	</a:t>
            </a:r>
            <a:r>
              <a:rPr lang="de-DE" b="1" dirty="0">
                <a:solidFill>
                  <a:srgbClr val="4678B4"/>
                </a:solidFill>
              </a:rPr>
              <a:t>&gt; FORMALE ANERKENNUNG &amp; FESTSCHREIBUNG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B56ECB16-83D1-461C-B4D7-2A9EF8B248BE}"/>
              </a:ext>
            </a:extLst>
          </p:cNvPr>
          <p:cNvSpPr txBox="1"/>
          <p:nvPr/>
        </p:nvSpPr>
        <p:spPr>
          <a:xfrm>
            <a:off x="1045513" y="1995669"/>
            <a:ext cx="7106969" cy="46628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de-DE" sz="1600" dirty="0"/>
              <a:t>Einziges Schulfach, das sowohl</a:t>
            </a:r>
            <a:r>
              <a:rPr lang="de-DE" sz="1600" b="1" dirty="0"/>
              <a:t> Natur- als auch Gesellschaftswissenschaft </a:t>
            </a:r>
            <a:r>
              <a:rPr lang="de-DE" sz="1600" dirty="0"/>
              <a:t>ist</a:t>
            </a:r>
          </a:p>
          <a:p>
            <a:endParaRPr lang="de-DE" sz="1000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de-DE" sz="1600" b="1" dirty="0"/>
              <a:t>Mensch-Umwelt-System</a:t>
            </a:r>
            <a:r>
              <a:rPr lang="de-DE" sz="1600" dirty="0"/>
              <a:t> und </a:t>
            </a:r>
            <a:r>
              <a:rPr lang="de-DE" sz="1600" b="1" dirty="0"/>
              <a:t>Maßstabswechsel im Raum</a:t>
            </a:r>
            <a:r>
              <a:rPr lang="de-DE" sz="1600" dirty="0"/>
              <a:t> (von lokal bis global)                         </a:t>
            </a:r>
            <a:r>
              <a:rPr lang="de-DE" sz="1600" b="1" dirty="0"/>
              <a:t>als</a:t>
            </a:r>
            <a:r>
              <a:rPr lang="de-DE" sz="1600" dirty="0"/>
              <a:t> zentrale </a:t>
            </a:r>
            <a:r>
              <a:rPr lang="de-DE" sz="1600" b="1" dirty="0"/>
              <a:t>Basiskonzepte</a:t>
            </a:r>
            <a:endParaRPr lang="de-DE" sz="1600" dirty="0"/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de-DE" sz="1000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de-DE" sz="1600" dirty="0"/>
              <a:t>Mit Abstand </a:t>
            </a:r>
            <a:r>
              <a:rPr lang="de-DE" sz="1600" b="1" dirty="0"/>
              <a:t>höchster </a:t>
            </a:r>
            <a:r>
              <a:rPr lang="de-DE" sz="1600" b="1" dirty="0" smtClean="0"/>
              <a:t>Implementierungsgrad von BNE </a:t>
            </a:r>
            <a:r>
              <a:rPr lang="de-DE" sz="1600" b="1" dirty="0"/>
              <a:t>in Curricula</a:t>
            </a:r>
            <a:r>
              <a:rPr lang="de-DE" sz="1600" dirty="0"/>
              <a:t>, Schulbüchern etc. (u.a. </a:t>
            </a:r>
            <a:r>
              <a:rPr lang="de-DE" sz="1600" dirty="0" err="1"/>
              <a:t>Bagoly-Simó</a:t>
            </a:r>
            <a:r>
              <a:rPr lang="de-DE" sz="1600" dirty="0"/>
              <a:t> 2021; Brock 2018; </a:t>
            </a:r>
            <a:r>
              <a:rPr lang="de-DE" sz="1600" dirty="0" err="1"/>
              <a:t>Waltner</a:t>
            </a:r>
            <a:r>
              <a:rPr lang="de-DE" sz="1600" dirty="0"/>
              <a:t> et al. 2021)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de-DE" sz="1000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de-DE" sz="1600" dirty="0"/>
              <a:t>Lehrplananalysen zeigen: mehr als </a:t>
            </a:r>
            <a:r>
              <a:rPr lang="de-DE" sz="1600" b="1" dirty="0"/>
              <a:t>50% der Klimabildung </a:t>
            </a:r>
            <a:r>
              <a:rPr lang="de-DE" sz="1600" dirty="0"/>
              <a:t>(Climate Change Education)</a:t>
            </a:r>
            <a:r>
              <a:rPr lang="de-DE" sz="1600" b="1" dirty="0"/>
              <a:t> </a:t>
            </a:r>
            <a:r>
              <a:rPr lang="de-DE" sz="1600" dirty="0"/>
              <a:t>im Geographieunterricht  (Siegmund &amp; Siegmund 2021)</a:t>
            </a:r>
            <a:endParaRPr lang="de-DE" sz="16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268288" indent="0">
              <a:buFont typeface="Wingdings" panose="05000000000000000000" pitchFamily="2" charset="2"/>
              <a:buNone/>
            </a:pPr>
            <a:endParaRPr lang="de-DE" sz="9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de-DE" sz="1000" dirty="0"/>
          </a:p>
          <a:p>
            <a:endParaRPr lang="de-DE" sz="1000" dirty="0"/>
          </a:p>
          <a:p>
            <a:endParaRPr lang="de-DE" sz="1000" dirty="0"/>
          </a:p>
          <a:p>
            <a:endParaRPr lang="de-DE" sz="1000" dirty="0"/>
          </a:p>
          <a:p>
            <a:endParaRPr lang="de-DE" sz="1000" dirty="0"/>
          </a:p>
          <a:p>
            <a:endParaRPr lang="de-DE" sz="1000" dirty="0"/>
          </a:p>
          <a:p>
            <a:endParaRPr lang="de-DE" sz="1000" dirty="0"/>
          </a:p>
          <a:p>
            <a:endParaRPr lang="de-DE" sz="1000" dirty="0"/>
          </a:p>
          <a:p>
            <a:endParaRPr lang="de-DE" sz="1000" dirty="0"/>
          </a:p>
          <a:p>
            <a:endParaRPr lang="de-DE" sz="1000" dirty="0"/>
          </a:p>
          <a:p>
            <a:endParaRPr lang="de-DE" sz="1000" dirty="0"/>
          </a:p>
          <a:p>
            <a:endParaRPr lang="de-DE" sz="1000" dirty="0"/>
          </a:p>
          <a:p>
            <a:endParaRPr lang="de-DE" sz="1000" dirty="0"/>
          </a:p>
          <a:p>
            <a:endParaRPr lang="de-DE" sz="1600" dirty="0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9111C128-C8CD-4AE4-A6F1-20FC15A116B4}"/>
              </a:ext>
            </a:extLst>
          </p:cNvPr>
          <p:cNvSpPr txBox="1"/>
          <p:nvPr/>
        </p:nvSpPr>
        <p:spPr>
          <a:xfrm>
            <a:off x="1440396" y="4428104"/>
            <a:ext cx="7328393" cy="1831271"/>
          </a:xfrm>
          <a:prstGeom prst="rect">
            <a:avLst/>
          </a:prstGeom>
          <a:solidFill>
            <a:srgbClr val="4678B4">
              <a:alpha val="13000"/>
            </a:srgbClr>
          </a:solidFill>
        </p:spPr>
        <p:txBody>
          <a:bodyPr wrap="square" rtlCol="0">
            <a:spAutoFit/>
          </a:bodyPr>
          <a:lstStyle/>
          <a:p>
            <a:pPr marL="268288" indent="0">
              <a:buFont typeface="Wingdings" panose="05000000000000000000" pitchFamily="2" charset="2"/>
              <a:buNone/>
            </a:pPr>
            <a:r>
              <a:rPr lang="de-DE" i="1" dirty="0">
                <a:solidFill>
                  <a:srgbClr val="4678B4"/>
                </a:solidFill>
              </a:rPr>
              <a:t>„</a:t>
            </a:r>
            <a:r>
              <a:rPr lang="de-DE" b="1" i="1" dirty="0">
                <a:solidFill>
                  <a:srgbClr val="4678B4"/>
                </a:solidFill>
              </a:rPr>
              <a:t>Will man Bildung für nachhaltige Entwicklung </a:t>
            </a:r>
            <a:r>
              <a:rPr lang="de-DE" i="1" dirty="0">
                <a:solidFill>
                  <a:srgbClr val="4678B4"/>
                </a:solidFill>
              </a:rPr>
              <a:t>im schulischen Kontext </a:t>
            </a:r>
            <a:r>
              <a:rPr lang="de-DE" b="1" i="1" dirty="0">
                <a:solidFill>
                  <a:srgbClr val="4678B4"/>
                </a:solidFill>
              </a:rPr>
              <a:t>stärken</a:t>
            </a:r>
            <a:r>
              <a:rPr lang="de-DE" i="1" dirty="0">
                <a:solidFill>
                  <a:srgbClr val="4678B4"/>
                </a:solidFill>
              </a:rPr>
              <a:t>, </a:t>
            </a:r>
            <a:r>
              <a:rPr lang="de-DE" b="1" i="1" dirty="0">
                <a:solidFill>
                  <a:srgbClr val="4678B4"/>
                </a:solidFill>
              </a:rPr>
              <a:t>so kann dies insbesondere über das Fach Geografie gelingen</a:t>
            </a:r>
            <a:r>
              <a:rPr lang="de-DE" i="1" dirty="0">
                <a:solidFill>
                  <a:srgbClr val="4678B4"/>
                </a:solidFill>
              </a:rPr>
              <a:t>. </a:t>
            </a:r>
          </a:p>
          <a:p>
            <a:pPr marL="268288" indent="0">
              <a:buFont typeface="Wingdings" panose="05000000000000000000" pitchFamily="2" charset="2"/>
              <a:buNone/>
            </a:pPr>
            <a:endParaRPr lang="de-DE" sz="500" i="1" dirty="0">
              <a:solidFill>
                <a:srgbClr val="4678B4"/>
              </a:solidFill>
            </a:endParaRPr>
          </a:p>
          <a:p>
            <a:pPr marL="268288" indent="0">
              <a:buFont typeface="Wingdings" panose="05000000000000000000" pitchFamily="2" charset="2"/>
              <a:buNone/>
            </a:pPr>
            <a:r>
              <a:rPr lang="de-DE" i="1" dirty="0">
                <a:solidFill>
                  <a:srgbClr val="4678B4"/>
                </a:solidFill>
              </a:rPr>
              <a:t>Entsprechend sollte dem Fach Geografie […] </a:t>
            </a:r>
          </a:p>
          <a:p>
            <a:pPr marL="268288" indent="0">
              <a:buFont typeface="Wingdings" panose="05000000000000000000" pitchFamily="2" charset="2"/>
              <a:buNone/>
            </a:pPr>
            <a:r>
              <a:rPr lang="de-DE" i="1" dirty="0">
                <a:solidFill>
                  <a:srgbClr val="4678B4"/>
                </a:solidFill>
              </a:rPr>
              <a:t>eine größere </a:t>
            </a:r>
            <a:r>
              <a:rPr lang="de-DE" b="1" i="1" dirty="0">
                <a:solidFill>
                  <a:srgbClr val="4678B4"/>
                </a:solidFill>
              </a:rPr>
              <a:t>Bedeutung</a:t>
            </a:r>
            <a:r>
              <a:rPr lang="de-DE" i="1" dirty="0">
                <a:solidFill>
                  <a:srgbClr val="4678B4"/>
                </a:solidFill>
              </a:rPr>
              <a:t> gerade auch </a:t>
            </a:r>
            <a:r>
              <a:rPr lang="de-DE" b="1" i="1" dirty="0">
                <a:solidFill>
                  <a:srgbClr val="4678B4"/>
                </a:solidFill>
              </a:rPr>
              <a:t>bezüglich der zur Verfügung stehenden Stundenkontingente</a:t>
            </a:r>
            <a:r>
              <a:rPr lang="de-DE" i="1" dirty="0">
                <a:solidFill>
                  <a:srgbClr val="4678B4"/>
                </a:solidFill>
              </a:rPr>
              <a:t> beigemessen werden.“ </a:t>
            </a:r>
          </a:p>
          <a:p>
            <a:pPr marL="268288" indent="0" algn="r">
              <a:buFont typeface="Wingdings" panose="05000000000000000000" pitchFamily="2" charset="2"/>
              <a:buNone/>
            </a:pPr>
            <a:r>
              <a:rPr lang="de-DE" sz="1600" dirty="0">
                <a:solidFill>
                  <a:srgbClr val="002E4B"/>
                </a:solidFill>
              </a:rPr>
              <a:t>Aktionsrat Bildung 2021: 14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D15D1336-B9CC-4C41-B228-4EE4D998BBAF}"/>
              </a:ext>
            </a:extLst>
          </p:cNvPr>
          <p:cNvSpPr txBox="1"/>
          <p:nvPr/>
        </p:nvSpPr>
        <p:spPr>
          <a:xfrm>
            <a:off x="11466499" y="324550"/>
            <a:ext cx="83233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4D663C9F-DD86-45E5-BD87-C68B7B828883}" type="slidenum">
              <a:rPr lang="de-DE" sz="1600" smtClean="0">
                <a:solidFill>
                  <a:srgbClr val="002E4B"/>
                </a:solidFill>
              </a:rPr>
              <a:t>8</a:t>
            </a:fld>
            <a:endParaRPr lang="de-DE" sz="1600" dirty="0">
              <a:solidFill>
                <a:srgbClr val="002E4B"/>
              </a:solidFill>
            </a:endParaRPr>
          </a:p>
        </p:txBody>
      </p:sp>
      <p:sp>
        <p:nvSpPr>
          <p:cNvPr id="2" name="Textfeld 1"/>
          <p:cNvSpPr txBox="1"/>
          <p:nvPr/>
        </p:nvSpPr>
        <p:spPr>
          <a:xfrm>
            <a:off x="9810974" y="2280621"/>
            <a:ext cx="17315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solidFill>
                  <a:srgbClr val="FF0000"/>
                </a:solidFill>
              </a:rPr>
              <a:t>Abbildung SDGs </a:t>
            </a:r>
          </a:p>
          <a:p>
            <a:r>
              <a:rPr lang="de-DE" dirty="0" smtClean="0">
                <a:solidFill>
                  <a:srgbClr val="FF0000"/>
                </a:solidFill>
              </a:rPr>
              <a:t>wurde gelöscht</a:t>
            </a:r>
            <a:endParaRPr lang="de-DE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13240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>
            <a:extLst>
              <a:ext uri="{FF2B5EF4-FFF2-40B4-BE49-F238E27FC236}">
                <a16:creationId xmlns:a16="http://schemas.microsoft.com/office/drawing/2014/main" id="{A853A840-1C15-4D0B-B601-8217405867A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03780" y="5801258"/>
            <a:ext cx="1320299" cy="1320991"/>
          </a:xfrm>
          <a:prstGeom prst="rect">
            <a:avLst/>
          </a:prstGeom>
        </p:spPr>
      </p:pic>
      <p:sp>
        <p:nvSpPr>
          <p:cNvPr id="5" name="Rechteck 4">
            <a:extLst>
              <a:ext uri="{FF2B5EF4-FFF2-40B4-BE49-F238E27FC236}">
                <a16:creationId xmlns:a16="http://schemas.microsoft.com/office/drawing/2014/main" id="{38B202EC-CE4E-4539-8774-7AFACA361F58}"/>
              </a:ext>
            </a:extLst>
          </p:cNvPr>
          <p:cNvSpPr/>
          <p:nvPr/>
        </p:nvSpPr>
        <p:spPr>
          <a:xfrm flipV="1">
            <a:off x="722669" y="671107"/>
            <a:ext cx="11160000" cy="18000"/>
          </a:xfrm>
          <a:prstGeom prst="rect">
            <a:avLst/>
          </a:prstGeom>
          <a:solidFill>
            <a:srgbClr val="002E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AB9870B1-7DF6-467C-8193-0CFEEBB88ED6}"/>
              </a:ext>
            </a:extLst>
          </p:cNvPr>
          <p:cNvSpPr/>
          <p:nvPr/>
        </p:nvSpPr>
        <p:spPr>
          <a:xfrm flipV="1">
            <a:off x="429206" y="6438429"/>
            <a:ext cx="10620000" cy="18000"/>
          </a:xfrm>
          <a:prstGeom prst="rect">
            <a:avLst/>
          </a:prstGeom>
          <a:solidFill>
            <a:srgbClr val="002E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B71F2682-ED45-483C-B98F-43CD9AD32E1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973" y="151470"/>
            <a:ext cx="2026366" cy="645155"/>
          </a:xfrm>
          <a:prstGeom prst="rect">
            <a:avLst/>
          </a:prstGeom>
        </p:spPr>
      </p:pic>
      <p:sp>
        <p:nvSpPr>
          <p:cNvPr id="8" name="Textfeld 7">
            <a:extLst>
              <a:ext uri="{FF2B5EF4-FFF2-40B4-BE49-F238E27FC236}">
                <a16:creationId xmlns:a16="http://schemas.microsoft.com/office/drawing/2014/main" id="{043B21C2-AEAD-4BA9-AB5A-D875F69BFA03}"/>
              </a:ext>
            </a:extLst>
          </p:cNvPr>
          <p:cNvSpPr txBox="1"/>
          <p:nvPr/>
        </p:nvSpPr>
        <p:spPr>
          <a:xfrm>
            <a:off x="722669" y="1101674"/>
            <a:ext cx="8526696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 startAt="3"/>
            </a:pPr>
            <a:r>
              <a:rPr lang="de-DE" sz="2000" b="1" dirty="0">
                <a:solidFill>
                  <a:srgbClr val="ED7D31"/>
                </a:solidFill>
              </a:rPr>
              <a:t>GEOGRAPHIE ALS MINT-FACH</a:t>
            </a:r>
          </a:p>
          <a:p>
            <a:pPr marL="342900" indent="-342900"/>
            <a:r>
              <a:rPr lang="de-DE" b="1" dirty="0">
                <a:solidFill>
                  <a:srgbClr val="4678B4"/>
                </a:solidFill>
              </a:rPr>
              <a:t>	&gt; FORMALE ANERKENNUNG &amp; WAHLOPTION IM NW-BEREICH DER S II 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B56ECB16-83D1-461C-B4D7-2A9EF8B248BE}"/>
              </a:ext>
            </a:extLst>
          </p:cNvPr>
          <p:cNvSpPr txBox="1"/>
          <p:nvPr/>
        </p:nvSpPr>
        <p:spPr>
          <a:xfrm>
            <a:off x="1045511" y="1995669"/>
            <a:ext cx="7699244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de-DE" sz="1600" b="1" dirty="0"/>
              <a:t>Geographie als das geowissenschaftliche Zentrierungsfach                                     </a:t>
            </a:r>
            <a:r>
              <a:rPr lang="de-DE" sz="1600" dirty="0"/>
              <a:t>(ERDSYSTEM-FORSCHUNG: Geologie/Geomorphologie, Geoökologie, Pedologie, Geoinformatik, Polar-/Meeresforschung, Klimatologie, Wassermanagement,…)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de-DE" sz="1000" b="1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de-DE" sz="1600" dirty="0"/>
              <a:t>Geographie </a:t>
            </a:r>
            <a:r>
              <a:rPr lang="de-DE" sz="1600" dirty="0" smtClean="0"/>
              <a:t>gilt in der </a:t>
            </a:r>
            <a:r>
              <a:rPr lang="de-DE" sz="1600" b="1" dirty="0" smtClean="0"/>
              <a:t>Wissenschaft</a:t>
            </a:r>
            <a:r>
              <a:rPr lang="de-DE" sz="1600" dirty="0" smtClean="0"/>
              <a:t> </a:t>
            </a:r>
            <a:r>
              <a:rPr lang="de-DE" sz="1600" b="1" dirty="0"/>
              <a:t>und</a:t>
            </a:r>
            <a:r>
              <a:rPr lang="de-DE" sz="1600" dirty="0"/>
              <a:t> </a:t>
            </a:r>
            <a:r>
              <a:rPr lang="de-DE" sz="1600" b="1" dirty="0"/>
              <a:t>in</a:t>
            </a:r>
            <a:r>
              <a:rPr lang="de-DE" sz="1600" dirty="0"/>
              <a:t> der </a:t>
            </a:r>
            <a:r>
              <a:rPr lang="de-DE" sz="1600" b="1" dirty="0"/>
              <a:t>Statistik</a:t>
            </a:r>
            <a:r>
              <a:rPr lang="de-DE" sz="1600" dirty="0"/>
              <a:t> (</a:t>
            </a:r>
            <a:r>
              <a:rPr lang="de-DE" sz="1600" dirty="0" err="1"/>
              <a:t>destatis</a:t>
            </a:r>
            <a:r>
              <a:rPr lang="de-DE" sz="1600" dirty="0"/>
              <a:t>) als </a:t>
            </a:r>
            <a:r>
              <a:rPr lang="de-DE" sz="1600" b="1" dirty="0"/>
              <a:t>MINT-Fach</a:t>
            </a:r>
          </a:p>
          <a:p>
            <a:endParaRPr lang="de-DE" sz="1600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de-DE" sz="1600" b="1" dirty="0"/>
              <a:t>Digitale Geoinformation ist der Rohstoff des 21. Jahrhunderts </a:t>
            </a:r>
            <a:r>
              <a:rPr lang="de-DE" sz="1600" dirty="0"/>
              <a:t>(Schöniger 2015)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de-DE" sz="1600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de-DE" sz="1600" b="1" dirty="0"/>
              <a:t>Geographielehrkräfte </a:t>
            </a:r>
            <a:r>
              <a:rPr lang="de-DE" sz="1600" dirty="0"/>
              <a:t>verfügen über </a:t>
            </a:r>
            <a:r>
              <a:rPr lang="de-DE" sz="1600" b="1" dirty="0"/>
              <a:t>naturwissenschaftliche und geoinformationelle Hochschulbildung </a:t>
            </a:r>
            <a:r>
              <a:rPr lang="de-DE" sz="1600" dirty="0"/>
              <a:t>(</a:t>
            </a:r>
            <a:r>
              <a:rPr lang="de-DE" sz="1600" dirty="0" err="1"/>
              <a:t>DGfG</a:t>
            </a:r>
            <a:r>
              <a:rPr lang="de-DE" sz="1600" dirty="0"/>
              <a:t> 2010)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de-DE" sz="1600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de-DE" sz="1600" dirty="0"/>
              <a:t>…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de-DE" sz="1600" dirty="0"/>
          </a:p>
          <a:p>
            <a:endParaRPr lang="de-DE" sz="16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de-DE" sz="1600" dirty="0"/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F06B0EA7-35CE-40D0-8DFC-62D43AA3302E}"/>
              </a:ext>
            </a:extLst>
          </p:cNvPr>
          <p:cNvSpPr txBox="1"/>
          <p:nvPr/>
        </p:nvSpPr>
        <p:spPr>
          <a:xfrm>
            <a:off x="11466499" y="324550"/>
            <a:ext cx="83233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4D663C9F-DD86-45E5-BD87-C68B7B828883}" type="slidenum">
              <a:rPr lang="de-DE" sz="1600" smtClean="0">
                <a:solidFill>
                  <a:srgbClr val="002E4B"/>
                </a:solidFill>
              </a:rPr>
              <a:t>9</a:t>
            </a:fld>
            <a:endParaRPr lang="de-DE" sz="1600" dirty="0">
              <a:solidFill>
                <a:srgbClr val="002E4B"/>
              </a:solidFill>
            </a:endParaRPr>
          </a:p>
        </p:txBody>
      </p:sp>
      <p:sp>
        <p:nvSpPr>
          <p:cNvPr id="2" name="Textfeld 1"/>
          <p:cNvSpPr txBox="1"/>
          <p:nvPr/>
        </p:nvSpPr>
        <p:spPr>
          <a:xfrm>
            <a:off x="9488244" y="2657191"/>
            <a:ext cx="208454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solidFill>
                  <a:srgbClr val="FF0000"/>
                </a:solidFill>
              </a:rPr>
              <a:t>Abbildung </a:t>
            </a:r>
            <a:r>
              <a:rPr lang="de-DE" dirty="0" err="1" smtClean="0">
                <a:solidFill>
                  <a:srgbClr val="FF0000"/>
                </a:solidFill>
              </a:rPr>
              <a:t>SenseBox</a:t>
            </a:r>
            <a:endParaRPr lang="de-DE" dirty="0" smtClean="0">
              <a:solidFill>
                <a:srgbClr val="FF0000"/>
              </a:solidFill>
            </a:endParaRPr>
          </a:p>
          <a:p>
            <a:r>
              <a:rPr lang="de-DE" dirty="0" smtClean="0">
                <a:solidFill>
                  <a:srgbClr val="FF0000"/>
                </a:solidFill>
              </a:rPr>
              <a:t> wurde gelöscht.</a:t>
            </a:r>
            <a:endParaRPr lang="de-DE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19792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1434</Words>
  <Application>Microsoft Office PowerPoint</Application>
  <PresentationFormat>Breitbild</PresentationFormat>
  <Paragraphs>228</Paragraphs>
  <Slides>13</Slides>
  <Notes>13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2</vt:i4>
      </vt:variant>
      <vt:variant>
        <vt:lpstr>Folientitel</vt:lpstr>
      </vt:variant>
      <vt:variant>
        <vt:i4>13</vt:i4>
      </vt:variant>
    </vt:vector>
  </HeadingPairs>
  <TitlesOfParts>
    <vt:vector size="21" baseType="lpstr">
      <vt:lpstr>Arial</vt:lpstr>
      <vt:lpstr>Calibri</vt:lpstr>
      <vt:lpstr>Calibri Light</vt:lpstr>
      <vt:lpstr>Meta Offc Pro</vt:lpstr>
      <vt:lpstr>Segoe UI</vt:lpstr>
      <vt:lpstr>Wingdings</vt:lpstr>
      <vt:lpstr>Office</vt:lpstr>
      <vt:lpstr>Benutzerdefiniertes Design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Mehren, Rainer</dc:creator>
  <cp:lastModifiedBy>Hemmer, Ingrid</cp:lastModifiedBy>
  <cp:revision>244</cp:revision>
  <dcterms:created xsi:type="dcterms:W3CDTF">2021-12-12T08:11:41Z</dcterms:created>
  <dcterms:modified xsi:type="dcterms:W3CDTF">2022-12-19T18:32:36Z</dcterms:modified>
</cp:coreProperties>
</file>